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4" r:id="rId7"/>
    <p:sldId id="267" r:id="rId8"/>
    <p:sldId id="280" r:id="rId9"/>
    <p:sldId id="283" r:id="rId10"/>
    <p:sldId id="288" r:id="rId11"/>
    <p:sldId id="284" r:id="rId12"/>
    <p:sldId id="293" r:id="rId13"/>
    <p:sldId id="294" r:id="rId14"/>
    <p:sldId id="296" r:id="rId15"/>
    <p:sldId id="297" r:id="rId16"/>
    <p:sldId id="295" r:id="rId17"/>
    <p:sldId id="292" r:id="rId18"/>
  </p:sldIdLst>
  <p:sldSz cx="12192000" cy="6858000"/>
  <p:notesSz cx="6858000" cy="994568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Times" panose="020206030504050203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ZYz8Ca5DKO3i14/yBoJcdXwbP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CF9223-7C7E-4B57-B594-FC7E0D7BCC22}">
  <a:tblStyle styleId="{A5CF9223-7C7E-4B57-B594-FC7E0D7BCC2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47C080-7079-48F7-8B79-C08706DBFC3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32D5CA-FCBC-411D-BA4A-CBDE1D64178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8654CA6-A88D-4830-91D3-7CFBF4A28341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46" autoAdjust="0"/>
  </p:normalViewPr>
  <p:slideViewPr>
    <p:cSldViewPr snapToGrid="0">
      <p:cViewPr>
        <p:scale>
          <a:sx n="68" d="100"/>
          <a:sy n="68" d="100"/>
        </p:scale>
        <p:origin x="1234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62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472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55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06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590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37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85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76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01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99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2abc898f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2abc898fb_0_1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2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91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982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67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hare/p/1C3wUHvg2U/" TargetMode="External"/><Relationship Id="rId3" Type="http://schemas.openxmlformats.org/officeDocument/2006/relationships/notesSlide" Target="../notesSlides/notesSlide11.xml"/><Relationship Id="rId7" Type="http://schemas.openxmlformats.org/officeDocument/2006/relationships/hyperlink" Target="https://www.facebook.com/profile.php?id=61550114934885" TargetMode="Externa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facebook.com/share/p/19m1VtPdvU/" TargetMode="External"/><Relationship Id="rId11" Type="http://schemas.openxmlformats.org/officeDocument/2006/relationships/image" Target="../media/image4.jpg"/><Relationship Id="rId5" Type="http://schemas.openxmlformats.org/officeDocument/2006/relationships/hyperlink" Target="https://www.facebook.com/share/p/1DHSvZraMs/" TargetMode="External"/><Relationship Id="rId10" Type="http://schemas.openxmlformats.org/officeDocument/2006/relationships/image" Target="../media/image6.emf"/><Relationship Id="rId4" Type="http://schemas.openxmlformats.org/officeDocument/2006/relationships/hyperlink" Target="https://www.facebook.com/share/p/VGDASNKZ8Uos8xbg/" TargetMode="External"/><Relationship Id="rId9" Type="http://schemas.openxmlformats.org/officeDocument/2006/relationships/package" Target="../embeddings/____________Microsoft_PowerPoint11111.ppt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hare/p/19xiJZxG54/" TargetMode="External"/><Relationship Id="rId3" Type="http://schemas.openxmlformats.org/officeDocument/2006/relationships/hyperlink" Target="https://www.facebook.com/share/p/pJ2c2um83PpSnqcR/" TargetMode="External"/><Relationship Id="rId7" Type="http://schemas.openxmlformats.org/officeDocument/2006/relationships/hyperlink" Target="https://t.me/humpolitic/1009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are/p/1XmxVvUNRT/" TargetMode="External"/><Relationship Id="rId5" Type="http://schemas.openxmlformats.org/officeDocument/2006/relationships/hyperlink" Target="https://www.facebook.com/share/p/19Gh22fvJd/" TargetMode="External"/><Relationship Id="rId4" Type="http://schemas.openxmlformats.org/officeDocument/2006/relationships/hyperlink" Target="https://t.me/humpolitic/10112" TargetMode="External"/><Relationship Id="rId9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hare/p/1DdwxwjTyV/" TargetMode="External"/><Relationship Id="rId3" Type="http://schemas.openxmlformats.org/officeDocument/2006/relationships/hyperlink" Target="https://www.facebook.com/share/p/15bFYqKVa2/" TargetMode="External"/><Relationship Id="rId7" Type="http://schemas.openxmlformats.org/officeDocument/2006/relationships/hyperlink" Target="https://www.facebook.com/share/p/14Kr3VS8U3/" TargetMode="External"/><Relationship Id="rId2" Type="http://schemas.openxmlformats.org/officeDocument/2006/relationships/hyperlink" Target="https://www.facebook.com/share/p/19yqD6Z8sj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are/p/15yRNgAY5f/" TargetMode="External"/><Relationship Id="rId5" Type="http://schemas.openxmlformats.org/officeDocument/2006/relationships/hyperlink" Target="https://www.facebook.com/share/p/1AD2xveWvf/" TargetMode="External"/><Relationship Id="rId4" Type="http://schemas.openxmlformats.org/officeDocument/2006/relationships/hyperlink" Target="https://www.facebook.com/share/p/14qXHKXbNE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hare/v/18NAibNYcM/" TargetMode="External"/><Relationship Id="rId13" Type="http://schemas.openxmlformats.org/officeDocument/2006/relationships/hyperlink" Target="https://www.facebook.com/share/p/14Kr3VS8U3/" TargetMode="External"/><Relationship Id="rId18" Type="http://schemas.openxmlformats.org/officeDocument/2006/relationships/hyperlink" Target="https://www.facebook.com/share/p/1FB42LYZBg/" TargetMode="External"/><Relationship Id="rId3" Type="http://schemas.openxmlformats.org/officeDocument/2006/relationships/hyperlink" Target="https://www.facebook.com/share/v/pNyQSAriJRAosciA/" TargetMode="External"/><Relationship Id="rId7" Type="http://schemas.openxmlformats.org/officeDocument/2006/relationships/hyperlink" Target="https://www.facebook.com/share/p/1GoBxYJ2zU/" TargetMode="External"/><Relationship Id="rId12" Type="http://schemas.openxmlformats.org/officeDocument/2006/relationships/hyperlink" Target="https://www.facebook.com/share/p/1AXqXHrthj/" TargetMode="External"/><Relationship Id="rId17" Type="http://schemas.openxmlformats.org/officeDocument/2006/relationships/hyperlink" Target="https://www.facebook.com/share/v/1Dj3RxHgkT/" TargetMode="External"/><Relationship Id="rId2" Type="http://schemas.openxmlformats.org/officeDocument/2006/relationships/hyperlink" Target="https://www.facebook.com/share/p/KQ19yLDTdVeyZddu/" TargetMode="External"/><Relationship Id="rId16" Type="http://schemas.openxmlformats.org/officeDocument/2006/relationships/hyperlink" Target="https://www.facebook.com/share/p/1G32VvxAoe/" TargetMode="External"/><Relationship Id="rId20" Type="http://schemas.openxmlformats.org/officeDocument/2006/relationships/hyperlink" Target="https://www.facebook.com/share/p/18kBzAew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are/p/1CwQvqdnoh/" TargetMode="External"/><Relationship Id="rId11" Type="http://schemas.openxmlformats.org/officeDocument/2006/relationships/hyperlink" Target="https://www.facebook.com/share/p/193AKxBgHD/" TargetMode="External"/><Relationship Id="rId5" Type="http://schemas.openxmlformats.org/officeDocument/2006/relationships/hyperlink" Target="https://www.facebook.com/share/p/14pM29ueFs9/" TargetMode="External"/><Relationship Id="rId15" Type="http://schemas.openxmlformats.org/officeDocument/2006/relationships/hyperlink" Target="https://www.facebook.com/share/p/19CB5jsHbR" TargetMode="External"/><Relationship Id="rId10" Type="http://schemas.openxmlformats.org/officeDocument/2006/relationships/hyperlink" Target="https://www.facebook.com/share/p/1BCRvCxvkn/" TargetMode="External"/><Relationship Id="rId19" Type="http://schemas.openxmlformats.org/officeDocument/2006/relationships/hyperlink" Target="https://www.facebook.com/share/p/1EgTCN3qvm/" TargetMode="External"/><Relationship Id="rId4" Type="http://schemas.openxmlformats.org/officeDocument/2006/relationships/hyperlink" Target="https://www.facebook.com/share/p/cu6WCkdA7RpGc8y2/" TargetMode="External"/><Relationship Id="rId9" Type="http://schemas.openxmlformats.org/officeDocument/2006/relationships/hyperlink" Target="https://www.facebook.com/share/p/1BJKEjJuMF/" TargetMode="External"/><Relationship Id="rId14" Type="http://schemas.openxmlformats.org/officeDocument/2006/relationships/hyperlink" Target="https://www.facebook.com/share/v/15zgmBWQD6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facebook.com/share/v/18tUh9v2hu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facebook.com/share/v/1DM2hJK21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are/p/18gFnZDKu4/" TargetMode="External"/><Relationship Id="rId5" Type="http://schemas.openxmlformats.org/officeDocument/2006/relationships/hyperlink" Target="https://www.facebook.com/share/v/1BMfSetsNh/" TargetMode="External"/><Relationship Id="rId4" Type="http://schemas.openxmlformats.org/officeDocument/2006/relationships/hyperlink" Target="https://www.facebook.com/share/p/1ApeoQbJyj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vk33.dp.u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www.tiktok.com/@licey_33_dmr?_t=8lytnJiDQWc&amp;_r=1" TargetMode="External"/><Relationship Id="rId4" Type="http://schemas.openxmlformats.org/officeDocument/2006/relationships/hyperlink" Target="https://www.facebook.com/profile.php?id=6155133473669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9047257432488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0" y="182880"/>
            <a:ext cx="2397339" cy="61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Google Shape;84;p1"/>
          <p:cNvSpPr/>
          <p:nvPr/>
        </p:nvSpPr>
        <p:spPr>
          <a:xfrm>
            <a:off x="2234171" y="915410"/>
            <a:ext cx="9742239" cy="566304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FFC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Підсумки роботи закладу освіти у 202</a:t>
            </a:r>
            <a:r>
              <a:rPr lang="en-US" sz="4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4</a:t>
            </a:r>
            <a:r>
              <a:rPr lang="uk-UA" sz="4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-202</a:t>
            </a:r>
            <a:r>
              <a:rPr lang="en-US" sz="4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5</a:t>
            </a:r>
            <a:r>
              <a:rPr lang="uk-UA" sz="4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4400" b="1" i="1" u="none" strike="noStrike" cap="none" dirty="0" err="1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н.р</a:t>
            </a:r>
            <a:r>
              <a:rPr lang="uk-UA" sz="4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. та перспективи розвитку основних напрямків освітнього процесу, розвиток інноваційної діяльності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у Ліце</a:t>
            </a:r>
            <a:r>
              <a:rPr lang="uk-UA" sz="4400" b="1" i="1" dirty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ї</a:t>
            </a:r>
            <a:r>
              <a:rPr lang="uk-UA" sz="4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4400" b="1" i="1" u="none" strike="noStrike" cap="none" dirty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№ </a:t>
            </a:r>
            <a:r>
              <a:rPr lang="uk-UA" sz="4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33 ДМР</a:t>
            </a:r>
            <a:endParaRPr sz="4400" i="1" dirty="0">
              <a:latin typeface="Bookman Old Style" panose="020506040505050202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202</a:t>
            </a:r>
            <a:r>
              <a:rPr lang="en-US" sz="5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5</a:t>
            </a:r>
            <a:r>
              <a:rPr lang="uk-UA" sz="5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-202</a:t>
            </a:r>
            <a:r>
              <a:rPr lang="en-US" sz="5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6 </a:t>
            </a:r>
            <a:r>
              <a:rPr lang="uk-UA" sz="5400" b="1" i="1" u="none" strike="noStrike" cap="none" dirty="0" smtClean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н</a:t>
            </a:r>
            <a:r>
              <a:rPr lang="uk-UA" sz="5400" b="1" i="1" u="none" strike="noStrike" cap="none" dirty="0">
                <a:solidFill>
                  <a:srgbClr val="0033CC"/>
                </a:solidFill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. р.</a:t>
            </a:r>
            <a:endParaRPr sz="5400" b="1" i="1" u="none" strike="noStrike" cap="none" dirty="0">
              <a:solidFill>
                <a:srgbClr val="0033CC"/>
              </a:solidFill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076" y="2583100"/>
            <a:ext cx="6835775" cy="411419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1"/>
          <p:cNvSpPr/>
          <p:nvPr/>
        </p:nvSpPr>
        <p:spPr>
          <a:xfrm>
            <a:off x="2455501" y="104725"/>
            <a:ext cx="91878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Ліцей 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забезпечений кадрами на 100% у відповідності зі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штатним розкладом та освітньою програмою.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100% викладачів мають вищу освіту. Відповідність базової освіти займаним посадам складає 100%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Всього вчителів - 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сумісники , з них :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Кандидати наук (в тому числі сумісники) - 1 сумісник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Вчитель-методист- 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+1 сумісник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Відмінник освіти України- 1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Старший вчитель- 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 вищої категорії -2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сумісники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 I категорії- 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1+1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 II категорії- 3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Спеціаліст- 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" marR="0" lvl="0" indent="-9017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Бакалавр - 3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Без категорії-1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Патріотична наклейка України «Все буде Україна!» - купить по лучшей цене в  Киевской области от компании &quot;Интернет - магазин &quot;Кураж&quot;&quot; - 1608558620  стенды государственная символика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4199" r="4237" b="12101"/>
          <a:stretch/>
        </p:blipFill>
        <p:spPr bwMode="auto">
          <a:xfrm>
            <a:off x="1569" y="3020245"/>
            <a:ext cx="2574813" cy="19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904241" y="13208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/>
          <p:nvPr/>
        </p:nvSpPr>
        <p:spPr>
          <a:xfrm>
            <a:off x="2356834" y="143694"/>
            <a:ext cx="9702644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uk-UA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Заходи щодо укомплектування кадрами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Заключено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 про партнерство та співробітництво з УДХТУ, НТУ «Дніпровська політехніка», ПДАБА, Харківський НЮУ ім. Я. Мудрого, ДНУ ім.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Гончара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ННІ «Дніпровський інститут інфраструктури і транспорту» Українського державного університету науки і технологій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/>
              <a:t> </a:t>
            </a:r>
            <a:r>
              <a:rPr lang="uk-UA" sz="1800" u="sng" dirty="0" smtClean="0">
                <a:hlinkClick r:id="rId4"/>
              </a:rPr>
              <a:t>https</a:t>
            </a:r>
            <a:r>
              <a:rPr lang="uk-UA" sz="1800" u="sng" dirty="0">
                <a:hlinkClick r:id="rId4"/>
              </a:rPr>
              <a:t>://www.facebook.com/share/p/VGDASNKZ8Uos8xbg/</a:t>
            </a:r>
            <a:endParaRPr lang="uk-UA" sz="1800" dirty="0"/>
          </a:p>
          <a:p>
            <a:pPr marL="93345" marR="14478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uk-UA" sz="2000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Участь педагогів у фахових конкурсах</a:t>
            </a:r>
          </a:p>
          <a:p>
            <a:pPr fontAlgn="base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 к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NEOсвітній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арсенал»</a:t>
            </a:r>
            <a:r>
              <a:rPr lang="ru-RU" sz="1800" dirty="0"/>
              <a:t> </a:t>
            </a:r>
            <a:r>
              <a:rPr lang="ru-RU" sz="1800" u="sng" dirty="0" smtClean="0">
                <a:hlinkClick r:id="rId5"/>
              </a:rPr>
              <a:t>https</a:t>
            </a:r>
            <a:r>
              <a:rPr lang="ru-RU" sz="1800" u="sng" dirty="0">
                <a:hlinkClick r:id="rId5"/>
              </a:rPr>
              <a:t>://www.facebook.com/share/p/1DHSvZraMs/</a:t>
            </a:r>
            <a:r>
              <a:rPr lang="ru-RU" sz="1800" dirty="0"/>
              <a:t> </a:t>
            </a:r>
            <a:endParaRPr lang="ru-RU" sz="1800" dirty="0" smtClean="0"/>
          </a:p>
          <a:p>
            <a:pPr fontAlgn="base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NEOсвітній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арсенал», </a:t>
            </a:r>
            <a:r>
              <a:rPr lang="ru-RU" sz="1800" dirty="0"/>
              <a:t>10 </a:t>
            </a:r>
            <a:r>
              <a:rPr lang="ru-RU" sz="1800" dirty="0" err="1"/>
              <a:t>кращих</a:t>
            </a:r>
            <a:r>
              <a:rPr lang="ru-RU" sz="1800" dirty="0"/>
              <a:t> </a:t>
            </a:r>
            <a:r>
              <a:rPr lang="ru-RU" sz="1800" dirty="0" err="1"/>
              <a:t>вчителів</a:t>
            </a:r>
            <a:r>
              <a:rPr lang="ru-RU" sz="1800" dirty="0"/>
              <a:t> </a:t>
            </a:r>
          </a:p>
          <a:p>
            <a:pPr fontAlgn="base"/>
            <a:r>
              <a:rPr lang="ru-RU" sz="1800" u="sng" dirty="0">
                <a:hlinkClick r:id="rId6"/>
              </a:rPr>
              <a:t>https://www.facebook.com/share/p/19m1VtPdvU/</a:t>
            </a:r>
            <a:r>
              <a:rPr lang="ru-RU" sz="1800" dirty="0"/>
              <a:t> </a:t>
            </a:r>
          </a:p>
          <a:p>
            <a:pPr fontAlgn="base"/>
            <a:endParaRPr lang="ru-RU" sz="1800" dirty="0"/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/>
              <a:t> </a:t>
            </a:r>
            <a:r>
              <a:rPr lang="uk-UA" sz="1800" dirty="0" smtClean="0"/>
              <a:t>                                           </a:t>
            </a:r>
            <a:r>
              <a:rPr lang="uk-UA" sz="2000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Ініціатори та активні учасники</a:t>
            </a:r>
            <a:endParaRPr lang="uk-UA" sz="2000" dirty="0" smtClean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u="sng" dirty="0" smtClean="0"/>
          </a:p>
          <a:p>
            <a:r>
              <a:rPr lang="uk-UA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Міський</a:t>
            </a:r>
            <a:r>
              <a:rPr lang="uk-UA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проєкту</a:t>
            </a:r>
            <a:r>
              <a:rPr lang="uk-UA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«ВМУЗЕЇ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(не)дрібниці на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1800" u="sng" dirty="0">
                <a:hlinkClick r:id="rId7"/>
              </a:rPr>
              <a:t>https://</a:t>
            </a:r>
            <a:r>
              <a:rPr lang="uk-UA" sz="1800" u="sng" dirty="0" smtClean="0">
                <a:hlinkClick r:id="rId7"/>
              </a:rPr>
              <a:t>www.facebook.com/profile.php?id=61550114934885</a:t>
            </a:r>
            <a:endParaRPr lang="uk-UA" sz="1800" u="sng" dirty="0" smtClean="0"/>
          </a:p>
          <a:p>
            <a:pPr fontAlgn="base"/>
            <a:r>
              <a:rPr lang="uk-UA" sz="1800" smtClean="0"/>
              <a:t> </a:t>
            </a:r>
          </a:p>
          <a:p>
            <a:pPr fontAlgn="base"/>
            <a:r>
              <a:rPr lang="en-US" sz="1800" u="sng" smtClean="0">
                <a:hlinkClick r:id="rId8"/>
              </a:rPr>
              <a:t>https</a:t>
            </a:r>
            <a:r>
              <a:rPr lang="en-US" sz="1800" u="sng" dirty="0">
                <a:hlinkClick r:id="rId8"/>
              </a:rPr>
              <a:t>://www.facebook.com/share/p/1C3wUHvg2U/</a:t>
            </a:r>
            <a:r>
              <a:rPr lang="en-US" sz="1800" dirty="0"/>
              <a:t> </a:t>
            </a:r>
          </a:p>
          <a:p>
            <a:pPr fontAlgn="base"/>
            <a:r>
              <a:rPr lang="en-US" sz="1800" dirty="0"/>
              <a:t> </a:t>
            </a:r>
          </a:p>
          <a:p>
            <a:pPr fontAlgn="base"/>
            <a:endParaRPr lang="uk-UA" sz="1800" dirty="0"/>
          </a:p>
          <a:p>
            <a:endParaRPr lang="uk-UA" sz="1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" name="Об'є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81900"/>
              </p:ext>
            </p:extLst>
          </p:nvPr>
        </p:nvGraphicFramePr>
        <p:xfrm>
          <a:off x="9509760" y="4184641"/>
          <a:ext cx="1899192" cy="106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Презентація" r:id="rId9" imgW="6094535" imgH="3427323" progId="PowerPoint.Show.12">
                  <p:embed/>
                </p:oleObj>
              </mc:Choice>
              <mc:Fallback>
                <p:oleObj name="Презентація" r:id="rId9" imgW="6094535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09760" y="4184641"/>
                        <a:ext cx="1899192" cy="1068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Патріотична наклейка України «Все буде Україна!» - купить по лучшей цене в  Киевской области от компании &quot;Интернет - магазин &quot;Кураж&quot;&quot; - 1608558620  стенды государственная символика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4199" r="4237" b="12101"/>
          <a:stretch/>
        </p:blipFill>
        <p:spPr bwMode="auto">
          <a:xfrm>
            <a:off x="-108989" y="3158180"/>
            <a:ext cx="2574813" cy="19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904241" y="13208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842" y="327442"/>
            <a:ext cx="6165915" cy="718934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Управлінські процеси</a:t>
            </a:r>
            <a:r>
              <a:rPr lang="uk-UA" b="1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b="1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09520" y="868942"/>
            <a:ext cx="8935616" cy="606761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 2024-2025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управління закладом було спрямоване на здійснення державної політики в галузі освіти, створення безпечного освітнього середовища, збереження кількісних і якісних параметрів мережі, створення належних умов для навчання, впровадження нових освітніх технологій.</a:t>
            </a:r>
          </a:p>
          <a:p>
            <a:pPr marL="11430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Принцип доцільності та оперативності прийняття управлінських рішень адміністрації базувався на аналітичних даних, отриманих в ході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внутрішкільного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контролю.</a:t>
            </a:r>
          </a:p>
          <a:p>
            <a:pPr marL="11430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 періоду було продовжено реалізацію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розвитку школи на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2022-2026 роки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адаптуючи її до поточних умов та потреб освітнього процесу. Ключові досягнення включають:</a:t>
            </a:r>
          </a:p>
          <a:p>
            <a:pPr marL="11430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освітніх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 зміни в державних освітніх стандартах та потреби учнів, було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оновлено навчальні плани та програми з акцентом на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компетентісний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 та практичну спрямованість.</a:t>
            </a:r>
          </a:p>
          <a:p>
            <a:pPr marL="114300" indent="0">
              <a:buNone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Цифровізація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освітнього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впроваджувалися цифрові інструменти для навчання та управління. Зокрема, було розширено використання електронних журналів та щоденників, платформ для дистанційного навчання та внутрішньої комунікації.</a:t>
            </a:r>
          </a:p>
          <a:p>
            <a:pPr marL="114300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матеріально-технічної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 низку заходів щодо покращення матеріально-технічного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забезпечення. 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/>
          </a:p>
        </p:txBody>
      </p:sp>
      <p:pic>
        <p:nvPicPr>
          <p:cNvPr id="4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904241" y="13208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атріотична наклейка України «Все буде Україна!» - купить по лучшей цене в  Киевской области от компании &quot;Интернет - магазин &quot;Кураж&quot;&quot; - 1608558620  стенды государственная символика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4199" r="4237" b="12101"/>
          <a:stretch/>
        </p:blipFill>
        <p:spPr bwMode="auto">
          <a:xfrm>
            <a:off x="177029" y="2736669"/>
            <a:ext cx="2574813" cy="19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4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1440" y="43458"/>
            <a:ext cx="114198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Управління персоналом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 управління кадровим потенціалом залишалося пріоритетом.</a:t>
            </a:r>
          </a:p>
          <a:p>
            <a:pPr fontAlgn="base"/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розвиток.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 та проведено низку семінарів, тренінгів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педагогічного колективу з питань сучасних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викладання, інклюзивної освіти та використання цифрових технологій. Зокрема, 85% вчителів пройшли курси підвищення кваліфікації з використання хмарних технологій в освітньому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самодопомоги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корабель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fontAlgn="base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https://www.facebook.com/share/p/pJ2c2um83PpSnqcR/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Джем-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://t.me/humpolitic/10112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презентаційній зустріч із засновницею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вебплатформи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підтримки України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Brave Action Ukraine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Фолансбі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Sari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FOLLANSBEE)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://www.facebook.com/share/p/19Gh22fvJd/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Освітні_діалоги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://www.facebook.com/share/p/1XmxVvUNRT/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засіданні секції з питань освіти Асоціації міст України «Перспективи розвитку освіти: нові підходи та інноваційні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представників Міносвіти, Верховної ради, колег  з територіальних громад та Асоціації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://t.me/humpolitic/10092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ННІ ДІІТ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://www.facebook.com/share/p/19xiJZxG54/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педагогічних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графіком проведено атестацію педагогічних працівників, за результатами якої підтверджено або підвищено кваліфікаційні категорії.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та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Розроблено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впроваджено систему заохочення педагогів за активну участь 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діяльності, підготовку призерів олімпіад та конкурсів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Патріотична наклейка України «Все буде Україна!» - купить по лучшей цене в  Киевской области от компании &quot;Интернет - магазин &quot;Кураж&quot;&quot; - 1608558620  стенды государственная символика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4199" r="4237" b="12101"/>
          <a:stretch/>
        </p:blipFill>
        <p:spPr bwMode="auto">
          <a:xfrm>
            <a:off x="9402309" y="3143069"/>
            <a:ext cx="2574813" cy="19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2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21920" y="-128528"/>
            <a:ext cx="118668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Організація освітнього процесу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 була спрямована на забезпечення високої якості навчання та створення комфортного та безпечного освітнього середовища.</a:t>
            </a:r>
          </a:p>
          <a:p>
            <a:pPr fontAlgn="base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якості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проводився внутрішній моніторинг якості знань учнів через контрольні роботи, тестування та спостереження за навчальною діяльністю. Результати моніторингу були використані для корекції навчальних програм та індивідуальної роботи з учнями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Результати:</a:t>
            </a:r>
          </a:p>
          <a:p>
            <a:pPr fontAlgn="base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Науково-освітньому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«Учителі та учні досліджують явище цвітіння водойм в Україні» </a:t>
            </a:r>
          </a:p>
          <a:p>
            <a:pPr fontAlgn="base"/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https://www.facebook.com/share/p/19yqD6Z8sj/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 у І міському етапі захисту науково-дослідницький робіт МАН </a:t>
            </a:r>
          </a:p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обласному дистанційному конкурсі-фестивалю "Талановита дитина - талановита країна". (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Дячкіна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Христина) </a:t>
            </a:r>
          </a:p>
          <a:p>
            <a:pPr fontAlgn="base"/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https://www.facebook.com/share/p/15bFYqKVa2/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змаганнях з волейболу серед учнів 9-11 класів у ІІ етапі " Пліч-о-пліч Всеукраїнські шкільні ліги" </a:t>
            </a:r>
          </a:p>
          <a:p>
            <a:pPr fontAlgn="base"/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https://www.facebook.com/share/p/14qXHKXbNE/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у обласному етапі Всеукраїнського природничого конкурсу "Горобець хатній - птах року 2024".(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Казанцева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М.) </a:t>
            </a:r>
          </a:p>
          <a:p>
            <a:pPr fontAlgn="base"/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https://www.facebook.com/share/p/1AD2xveWvf/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місцем в обласному етапі Всеукраїнського природоохоронного конкурсу " Горобець хатній -Птах року 2024" </a:t>
            </a:r>
          </a:p>
          <a:p>
            <a:pPr fontAlgn="base"/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https://www.facebook.com/share/p/15yRNgAY5f/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Всеукраїнській виставці досягнень юних натуралістів «Виставковий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павільон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НЕНЦ» </a:t>
            </a:r>
          </a:p>
          <a:p>
            <a:pPr fontAlgn="base"/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https://www.facebook.com/share/p/14Kr3VS8U3/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з олімпіади з біології (Поліно Є.) </a:t>
            </a:r>
          </a:p>
          <a:p>
            <a:pPr fontAlgn="base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з олімпіади з правознавство (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Железняк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К.) 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на міському етапі конкурсу Яцика (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Карпицький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Єгор) 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https://www.facebook.com/share/p/1DdwxwjTyV/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на конкурсі Яцика (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Карпицький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Єгор) </a:t>
            </a:r>
          </a:p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 освіта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Продовжено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з розвитку інклюзивної освіти. Забезпечено психолого-педагогічний супровід дітей з особливими освітніми потребами, надавалася методична допомога вчителям, які працюють в інклюзивних класах.</a:t>
            </a:r>
          </a:p>
          <a:p>
            <a:pPr fontAlgn="base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2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2400" y="0"/>
            <a:ext cx="1185672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Виховна </a:t>
            </a:r>
            <a:r>
              <a:rPr lang="uk-UA" b="1" dirty="0" smtClean="0"/>
              <a:t>робота</a:t>
            </a:r>
            <a:endParaRPr lang="uk-UA" dirty="0"/>
          </a:p>
          <a:p>
            <a:r>
              <a:rPr lang="uk-UA" dirty="0" smtClean="0"/>
              <a:t>Активно </a:t>
            </a:r>
            <a:r>
              <a:rPr lang="uk-UA" dirty="0"/>
              <a:t>проводилася виховна робота, спрямована на формування національно-патріотичної свідомості, розвиток лідерських якостей та профілактику девіантної поведінки. Організовано ряд тематичних заходів, зустрічей, </a:t>
            </a:r>
            <a:r>
              <a:rPr lang="uk-UA" dirty="0" smtClean="0"/>
              <a:t>екскурсій:</a:t>
            </a:r>
            <a:endParaRPr lang="uk-UA" dirty="0"/>
          </a:p>
          <a:p>
            <a:pPr fontAlgn="base"/>
            <a:r>
              <a:rPr lang="uk-UA" dirty="0" smtClean="0"/>
              <a:t>-у</a:t>
            </a:r>
            <a:r>
              <a:rPr lang="ru-RU" dirty="0" smtClean="0"/>
              <a:t>часть </a:t>
            </a:r>
            <a:r>
              <a:rPr lang="ru-RU" dirty="0"/>
              <a:t>у </a:t>
            </a:r>
            <a:r>
              <a:rPr lang="ru-RU" dirty="0" err="1"/>
              <a:t>міському</a:t>
            </a:r>
            <a:r>
              <a:rPr lang="ru-RU" dirty="0"/>
              <a:t> </a:t>
            </a:r>
            <a:r>
              <a:rPr lang="ru-RU" dirty="0" err="1"/>
              <a:t>творчому</a:t>
            </a:r>
            <a:r>
              <a:rPr lang="ru-RU" dirty="0"/>
              <a:t> </a:t>
            </a:r>
            <a:r>
              <a:rPr lang="ru-RU" dirty="0" err="1"/>
              <a:t>проєкті</a:t>
            </a:r>
            <a:r>
              <a:rPr lang="ru-RU" dirty="0"/>
              <a:t> «</a:t>
            </a:r>
            <a:r>
              <a:rPr lang="ru-RU" dirty="0" err="1"/>
              <a:t>Дніпро-мирний</a:t>
            </a:r>
            <a:r>
              <a:rPr lang="ru-RU" dirty="0"/>
              <a:t>» 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u="sng" dirty="0">
                <a:hlinkClick r:id="rId2"/>
              </a:rPr>
              <a:t>https://www.facebook.com/share/p/KQ19yLDTdVeyZddu/</a:t>
            </a:r>
            <a:r>
              <a:rPr lang="ru-RU" dirty="0"/>
              <a:t>  </a:t>
            </a:r>
          </a:p>
          <a:p>
            <a:pPr fontAlgn="base"/>
            <a:r>
              <a:rPr lang="ru-RU" dirty="0"/>
              <a:t>участь у </a:t>
            </a:r>
            <a:r>
              <a:rPr lang="ru-RU" dirty="0" err="1"/>
              <a:t>міській</a:t>
            </a:r>
            <a:r>
              <a:rPr lang="ru-RU" dirty="0"/>
              <a:t> </a:t>
            </a:r>
            <a:r>
              <a:rPr lang="ru-RU" dirty="0" err="1"/>
              <a:t>танцівальній</a:t>
            </a:r>
            <a:r>
              <a:rPr lang="ru-RU" dirty="0"/>
              <a:t> </a:t>
            </a:r>
            <a:r>
              <a:rPr lang="ru-RU" dirty="0" err="1"/>
              <a:t>руханці</a:t>
            </a:r>
            <a:r>
              <a:rPr lang="ru-RU" dirty="0"/>
              <a:t> «</a:t>
            </a:r>
            <a:r>
              <a:rPr lang="ru-RU" dirty="0" err="1"/>
              <a:t>Маніфест</a:t>
            </a:r>
            <a:r>
              <a:rPr lang="ru-RU" dirty="0"/>
              <a:t> разом </a:t>
            </a:r>
            <a:r>
              <a:rPr lang="ru-RU" dirty="0" err="1"/>
              <a:t>зі</a:t>
            </a:r>
            <a:r>
              <a:rPr lang="ru-RU" dirty="0"/>
              <a:t> центром «Штурм» </a:t>
            </a:r>
          </a:p>
          <a:p>
            <a:pPr fontAlgn="base"/>
            <a:r>
              <a:rPr lang="ru-RU" u="sng" dirty="0">
                <a:hlinkClick r:id="rId3"/>
              </a:rPr>
              <a:t>https://www.facebook.com/share/v/pNyQSAriJRAosciA/</a:t>
            </a:r>
            <a:r>
              <a:rPr lang="ru-RU" dirty="0"/>
              <a:t> </a:t>
            </a:r>
          </a:p>
          <a:p>
            <a:pPr fontAlgn="base"/>
            <a:r>
              <a:rPr lang="ru-RU" dirty="0"/>
              <a:t>участь в </a:t>
            </a:r>
            <a:r>
              <a:rPr lang="ru-RU" dirty="0" err="1"/>
              <a:t>обласному</a:t>
            </a:r>
            <a:r>
              <a:rPr lang="ru-RU" dirty="0"/>
              <a:t> </a:t>
            </a:r>
            <a:r>
              <a:rPr lang="ru-RU" dirty="0" err="1"/>
              <a:t>конкурсі</a:t>
            </a:r>
            <a:r>
              <a:rPr lang="ru-RU" dirty="0"/>
              <a:t>  до дня </a:t>
            </a:r>
            <a:r>
              <a:rPr lang="ru-RU" dirty="0" err="1"/>
              <a:t>прибирання</a:t>
            </a:r>
            <a:r>
              <a:rPr lang="ru-RU" dirty="0"/>
              <a:t>  «</a:t>
            </a:r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Cleanup</a:t>
            </a:r>
            <a:r>
              <a:rPr lang="ru-RU" dirty="0"/>
              <a:t> </a:t>
            </a:r>
            <a:r>
              <a:rPr lang="ru-RU" dirty="0" err="1"/>
              <a:t>Day</a:t>
            </a:r>
            <a:r>
              <a:rPr lang="ru-RU" dirty="0"/>
              <a:t>» </a:t>
            </a:r>
          </a:p>
          <a:p>
            <a:pPr fontAlgn="base"/>
            <a:r>
              <a:rPr lang="ru-RU" u="sng" dirty="0">
                <a:hlinkClick r:id="rId4"/>
              </a:rPr>
              <a:t>https://www.facebook.com/share/p/cu6WCkdA7RpGc8y2/</a:t>
            </a:r>
            <a:r>
              <a:rPr lang="ru-RU" dirty="0"/>
              <a:t>  </a:t>
            </a:r>
            <a:r>
              <a:rPr lang="uk-UA" dirty="0"/>
              <a:t>Перемога у міському мистецькому конкурсі "Собори наших душ " </a:t>
            </a:r>
          </a:p>
          <a:p>
            <a:pPr fontAlgn="base"/>
            <a:r>
              <a:rPr lang="en-US" u="sng" dirty="0">
                <a:hlinkClick r:id="rId5"/>
              </a:rPr>
              <a:t>https://www.facebook.com/share/p/14pM29ueFs9/</a:t>
            </a:r>
            <a:r>
              <a:rPr lang="en-US" dirty="0"/>
              <a:t>  </a:t>
            </a:r>
          </a:p>
          <a:p>
            <a:pPr fontAlgn="base"/>
            <a:r>
              <a:rPr lang="en-US" dirty="0"/>
              <a:t> </a:t>
            </a:r>
            <a:r>
              <a:rPr lang="ru-RU" dirty="0"/>
              <a:t>Участь у </a:t>
            </a:r>
            <a:r>
              <a:rPr lang="ru-RU" dirty="0" err="1"/>
              <a:t>акції</a:t>
            </a:r>
            <a:r>
              <a:rPr lang="ru-RU" dirty="0"/>
              <a:t> «</a:t>
            </a:r>
            <a:r>
              <a:rPr lang="ru-RU" dirty="0" err="1"/>
              <a:t>Скринька-оберіг</a:t>
            </a:r>
            <a:r>
              <a:rPr lang="ru-RU" dirty="0"/>
              <a:t> для ЗСУ»  </a:t>
            </a:r>
            <a:r>
              <a:rPr lang="ru-RU" u="sng" dirty="0" smtClean="0">
                <a:hlinkClick r:id="rId6"/>
              </a:rPr>
              <a:t>https</a:t>
            </a:r>
            <a:r>
              <a:rPr lang="ru-RU" u="sng" dirty="0">
                <a:hlinkClick r:id="rId6"/>
              </a:rPr>
              <a:t>://www.facebook.com/share/p/1CwQvqdnoh/</a:t>
            </a:r>
            <a:r>
              <a:rPr lang="ru-RU" dirty="0"/>
              <a:t> </a:t>
            </a:r>
          </a:p>
          <a:p>
            <a:pPr fontAlgn="base"/>
            <a:r>
              <a:rPr lang="ru-RU" dirty="0"/>
              <a:t>Участь у </a:t>
            </a:r>
            <a:r>
              <a:rPr lang="ru-RU" dirty="0" err="1"/>
              <a:t>заході</a:t>
            </a:r>
            <a:r>
              <a:rPr lang="ru-RU" dirty="0"/>
              <a:t> «</a:t>
            </a:r>
            <a:r>
              <a:rPr lang="ru-RU" dirty="0" err="1"/>
              <a:t>Захисники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Миколая</a:t>
            </a:r>
            <a:r>
              <a:rPr lang="ru-RU" dirty="0"/>
              <a:t> до ЗСУ» </a:t>
            </a:r>
            <a:r>
              <a:rPr lang="ru-RU" u="sng" dirty="0" smtClean="0">
                <a:hlinkClick r:id="rId7"/>
              </a:rPr>
              <a:t>https</a:t>
            </a:r>
            <a:r>
              <a:rPr lang="ru-RU" u="sng" dirty="0">
                <a:hlinkClick r:id="rId7"/>
              </a:rPr>
              <a:t>://www.facebook.com/share/p/1GoBxYJ2zU/</a:t>
            </a:r>
            <a:r>
              <a:rPr lang="ru-RU" dirty="0"/>
              <a:t>  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/>
              <a:t>Участь у </a:t>
            </a:r>
            <a:r>
              <a:rPr lang="ru-RU" dirty="0" err="1"/>
              <a:t>міській</a:t>
            </a:r>
            <a:r>
              <a:rPr lang="ru-RU" dirty="0"/>
              <a:t> </a:t>
            </a:r>
            <a:r>
              <a:rPr lang="ru-RU" dirty="0" err="1"/>
              <a:t>благодійній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«Разом до року Перемоги» 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/>
              <a:t>Участь у </a:t>
            </a:r>
            <a:r>
              <a:rPr lang="ru-RU" dirty="0" err="1"/>
              <a:t>відбірковому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конкурсу «Зимовий ТІК-ТОК ФЕСТ» </a:t>
            </a:r>
            <a:r>
              <a:rPr lang="ru-RU" u="sng" dirty="0" smtClean="0">
                <a:hlinkClick r:id="rId8"/>
              </a:rPr>
              <a:t>https</a:t>
            </a:r>
            <a:r>
              <a:rPr lang="ru-RU" u="sng" dirty="0">
                <a:hlinkClick r:id="rId8"/>
              </a:rPr>
              <a:t>://www.facebook.com/share/v/18NAibNYcM/</a:t>
            </a:r>
            <a:r>
              <a:rPr lang="ru-RU" dirty="0"/>
              <a:t>  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/>
              <a:t>Участь в </a:t>
            </a:r>
            <a:r>
              <a:rPr lang="ru-RU" dirty="0" err="1"/>
              <a:t>обласному</a:t>
            </a:r>
            <a:r>
              <a:rPr lang="ru-RU" dirty="0"/>
              <a:t> конкурсу </a:t>
            </a:r>
            <a:r>
              <a:rPr lang="ru-RU" dirty="0" err="1"/>
              <a:t>малюнку</a:t>
            </a:r>
            <a:r>
              <a:rPr lang="ru-RU" dirty="0"/>
              <a:t> «</a:t>
            </a:r>
            <a:r>
              <a:rPr lang="ru-RU" dirty="0" err="1"/>
              <a:t>Герої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нас» до Дня ЗСУ </a:t>
            </a:r>
            <a:r>
              <a:rPr lang="ru-RU" u="sng" dirty="0" smtClean="0">
                <a:hlinkClick r:id="rId9"/>
              </a:rPr>
              <a:t>https</a:t>
            </a:r>
            <a:r>
              <a:rPr lang="ru-RU" u="sng" dirty="0">
                <a:hlinkClick r:id="rId9"/>
              </a:rPr>
              <a:t>://www.facebook.com/share/p/1BJKEjJuMF/</a:t>
            </a:r>
            <a:r>
              <a:rPr lang="ru-RU" dirty="0"/>
              <a:t>  </a:t>
            </a:r>
          </a:p>
          <a:p>
            <a:pPr fontAlgn="base"/>
            <a:r>
              <a:rPr lang="ru-RU" dirty="0" err="1"/>
              <a:t>Переможці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</a:t>
            </a:r>
            <a:r>
              <a:rPr lang="ru-RU" dirty="0" err="1"/>
              <a:t>всеукраїнського</a:t>
            </a:r>
            <a:r>
              <a:rPr lang="ru-RU" dirty="0"/>
              <a:t> конкурсу «</a:t>
            </a:r>
            <a:r>
              <a:rPr lang="ru-RU" dirty="0" err="1"/>
              <a:t>Новорічна</a:t>
            </a:r>
            <a:r>
              <a:rPr lang="ru-RU" dirty="0"/>
              <a:t> </a:t>
            </a:r>
            <a:r>
              <a:rPr lang="ru-RU" dirty="0" err="1"/>
              <a:t>композиція</a:t>
            </a:r>
            <a:r>
              <a:rPr lang="ru-RU" dirty="0"/>
              <a:t>» </a:t>
            </a:r>
            <a:r>
              <a:rPr lang="ru-RU" u="sng" dirty="0" smtClean="0">
                <a:hlinkClick r:id="rId10"/>
              </a:rPr>
              <a:t>https</a:t>
            </a:r>
            <a:r>
              <a:rPr lang="ru-RU" u="sng" dirty="0">
                <a:hlinkClick r:id="rId10"/>
              </a:rPr>
              <a:t>://www.facebook.com/share/p/1BCRvCxvkn/</a:t>
            </a:r>
            <a:r>
              <a:rPr lang="ru-RU" dirty="0"/>
              <a:t>  </a:t>
            </a:r>
          </a:p>
          <a:p>
            <a:pPr fontAlgn="base"/>
            <a:r>
              <a:rPr lang="ru-RU" dirty="0" err="1"/>
              <a:t>Проведення</a:t>
            </a:r>
            <a:r>
              <a:rPr lang="ru-RU" dirty="0"/>
              <a:t> занять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двіжимберів</a:t>
            </a:r>
            <a:r>
              <a:rPr lang="ru-RU" dirty="0"/>
              <a:t> </a:t>
            </a:r>
            <a:r>
              <a:rPr lang="ru-RU" dirty="0" smtClean="0"/>
              <a:t>"</a:t>
            </a:r>
            <a:r>
              <a:rPr lang="ru-RU" dirty="0" err="1"/>
              <a:t>Незламні</a:t>
            </a:r>
            <a:r>
              <a:rPr lang="ru-RU" dirty="0"/>
              <a:t>" в </a:t>
            </a:r>
            <a:r>
              <a:rPr lang="ru-RU" dirty="0" err="1"/>
              <a:t>Пожежній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№19 </a:t>
            </a:r>
            <a:r>
              <a:rPr lang="ru-RU" u="sng" dirty="0" smtClean="0">
                <a:hlinkClick r:id="rId11"/>
              </a:rPr>
              <a:t>https</a:t>
            </a:r>
            <a:r>
              <a:rPr lang="ru-RU" u="sng" dirty="0">
                <a:hlinkClick r:id="rId11"/>
              </a:rPr>
              <a:t>://www.facebook.com/share/p/193AKxBgHD/</a:t>
            </a:r>
            <a:r>
              <a:rPr lang="ru-RU" dirty="0"/>
              <a:t>  </a:t>
            </a:r>
          </a:p>
          <a:p>
            <a:pPr fontAlgn="base"/>
            <a:r>
              <a:rPr lang="uk-UA" dirty="0" smtClean="0"/>
              <a:t>Участь </a:t>
            </a:r>
            <a:r>
              <a:rPr lang="uk-UA" dirty="0"/>
              <a:t>у зустрічі з лідерами учнівського самоврядування в гуртку "Школа успіху" </a:t>
            </a:r>
            <a:r>
              <a:rPr lang="en-US" u="sng" dirty="0" smtClean="0">
                <a:hlinkClick r:id="rId12"/>
              </a:rPr>
              <a:t>https</a:t>
            </a:r>
            <a:r>
              <a:rPr lang="en-US" u="sng" dirty="0">
                <a:hlinkClick r:id="rId12"/>
              </a:rPr>
              <a:t>://www.facebook.com/share/p/1AXqXHrthj/</a:t>
            </a:r>
            <a:r>
              <a:rPr lang="en-US" dirty="0"/>
              <a:t>  </a:t>
            </a:r>
          </a:p>
          <a:p>
            <a:pPr fontAlgn="base"/>
            <a:r>
              <a:rPr lang="uk-UA" dirty="0"/>
              <a:t>участь у Всеукраїнській виставці досягнень юних натуралістів «Виставковий </a:t>
            </a:r>
            <a:r>
              <a:rPr lang="uk-UA" dirty="0" err="1"/>
              <a:t>павільон</a:t>
            </a:r>
            <a:r>
              <a:rPr lang="uk-UA" dirty="0"/>
              <a:t> НЕНЦ» </a:t>
            </a:r>
          </a:p>
          <a:p>
            <a:pPr fontAlgn="base"/>
            <a:r>
              <a:rPr lang="en-US" u="sng" dirty="0">
                <a:hlinkClick r:id="rId13"/>
              </a:rPr>
              <a:t>https://www.facebook.com/share/p/14Kr3VS8U3/</a:t>
            </a:r>
            <a:r>
              <a:rPr lang="en-US" dirty="0"/>
              <a:t>  </a:t>
            </a:r>
            <a:r>
              <a:rPr lang="uk-UA" dirty="0"/>
              <a:t>ІІ місце з олімпіади з правознавство (</a:t>
            </a:r>
            <a:r>
              <a:rPr lang="uk-UA" dirty="0" err="1"/>
              <a:t>Железняк</a:t>
            </a:r>
            <a:r>
              <a:rPr lang="uk-UA" dirty="0"/>
              <a:t> К.) </a:t>
            </a:r>
            <a:r>
              <a:rPr lang="en-US" dirty="0"/>
              <a:t>I </a:t>
            </a:r>
            <a:r>
              <a:rPr lang="uk-UA" dirty="0"/>
              <a:t>місце у міських змаганнях з волейболу " Пліч-о-пліч: всеукраїнські шкільні ліги"(ІІІ етап) </a:t>
            </a:r>
            <a:r>
              <a:rPr lang="en-US" u="sng" dirty="0" smtClean="0">
                <a:hlinkClick r:id="rId14"/>
              </a:rPr>
              <a:t>https</a:t>
            </a:r>
            <a:r>
              <a:rPr lang="en-US" u="sng" dirty="0">
                <a:hlinkClick r:id="rId14"/>
              </a:rPr>
              <a:t>://www.facebook.com/share/v/15zgmBWQD6/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 </a:t>
            </a:r>
            <a:r>
              <a:rPr lang="uk-UA" dirty="0" smtClean="0"/>
              <a:t>участь </a:t>
            </a:r>
            <a:r>
              <a:rPr lang="uk-UA" dirty="0"/>
              <a:t>у фестивалі традиційних народних страв «Смак сонця: Колодій на тарілці» </a:t>
            </a:r>
            <a:r>
              <a:rPr lang="en-US" u="sng" dirty="0" smtClean="0">
                <a:hlinkClick r:id="rId15"/>
              </a:rPr>
              <a:t>https</a:t>
            </a:r>
            <a:r>
              <a:rPr lang="en-US" u="sng" dirty="0">
                <a:hlinkClick r:id="rId15"/>
              </a:rPr>
              <a:t>://www.facebook.com/share/p/19CB5jsHbR</a:t>
            </a:r>
            <a:r>
              <a:rPr lang="en-US" dirty="0"/>
              <a:t> </a:t>
            </a:r>
          </a:p>
          <a:p>
            <a:pPr fontAlgn="base"/>
            <a:r>
              <a:rPr lang="uk-UA" dirty="0"/>
              <a:t>Переможців у районному конкурсі читців «Пряма мова» </a:t>
            </a:r>
            <a:r>
              <a:rPr lang="en-US" u="sng" dirty="0" smtClean="0">
                <a:hlinkClick r:id="rId16"/>
              </a:rPr>
              <a:t>https</a:t>
            </a:r>
            <a:r>
              <a:rPr lang="en-US" u="sng" dirty="0">
                <a:hlinkClick r:id="rId16"/>
              </a:rPr>
              <a:t>://www.facebook.com/share/p/1G32VvxAoe/</a:t>
            </a:r>
            <a:r>
              <a:rPr lang="en-US" dirty="0"/>
              <a:t> </a:t>
            </a:r>
          </a:p>
          <a:p>
            <a:pPr fontAlgn="base"/>
            <a:r>
              <a:rPr lang="uk-UA" dirty="0"/>
              <a:t>ІІ місце в театральному фестиваль-конкурсі «Театральні обрії» (місто) </a:t>
            </a:r>
            <a:r>
              <a:rPr lang="en-US" u="sng" dirty="0" smtClean="0">
                <a:hlinkClick r:id="rId17"/>
              </a:rPr>
              <a:t>https</a:t>
            </a:r>
            <a:r>
              <a:rPr lang="en-US" u="sng" dirty="0">
                <a:hlinkClick r:id="rId17"/>
              </a:rPr>
              <a:t>://www.facebook.com/share/v/1Dj3RxHgkT/</a:t>
            </a:r>
            <a:r>
              <a:rPr lang="en-US" dirty="0"/>
              <a:t> </a:t>
            </a:r>
          </a:p>
          <a:p>
            <a:pPr fontAlgn="base"/>
            <a:r>
              <a:rPr lang="uk-UA" dirty="0"/>
              <a:t>Допомога дітям -переселенцям </a:t>
            </a:r>
            <a:r>
              <a:rPr lang="en-US" u="sng" dirty="0" smtClean="0">
                <a:hlinkClick r:id="rId18"/>
              </a:rPr>
              <a:t>https</a:t>
            </a:r>
            <a:r>
              <a:rPr lang="en-US" u="sng" dirty="0">
                <a:hlinkClick r:id="rId18"/>
              </a:rPr>
              <a:t>://www.facebook.com/share/p/1FB42LYZBg/</a:t>
            </a:r>
            <a:r>
              <a:rPr lang="en-US" dirty="0"/>
              <a:t> </a:t>
            </a:r>
          </a:p>
          <a:p>
            <a:pPr fontAlgn="base"/>
            <a:r>
              <a:rPr lang="uk-UA" dirty="0"/>
              <a:t>участь у </a:t>
            </a:r>
            <a:r>
              <a:rPr lang="en-US" dirty="0"/>
              <a:t>V </a:t>
            </a:r>
            <a:r>
              <a:rPr lang="uk-UA" dirty="0"/>
              <a:t>Всеукраїнському інтернет-</a:t>
            </a:r>
            <a:r>
              <a:rPr lang="uk-UA" dirty="0" err="1"/>
              <a:t>флешмобі</a:t>
            </a:r>
            <a:r>
              <a:rPr lang="uk-UA" dirty="0"/>
              <a:t> «Ми нащадки КОБЗАРЯ» </a:t>
            </a:r>
            <a:r>
              <a:rPr lang="en-US" u="sng" dirty="0" smtClean="0">
                <a:hlinkClick r:id="rId19"/>
              </a:rPr>
              <a:t>https</a:t>
            </a:r>
            <a:r>
              <a:rPr lang="en-US" u="sng" dirty="0">
                <a:hlinkClick r:id="rId19"/>
              </a:rPr>
              <a:t>://www.facebook.com/share/p/1EgTCN3qvm/</a:t>
            </a:r>
            <a:r>
              <a:rPr lang="en-US" dirty="0"/>
              <a:t> </a:t>
            </a:r>
          </a:p>
          <a:p>
            <a:pPr fontAlgn="base"/>
            <a:r>
              <a:rPr lang="uk-UA" dirty="0"/>
              <a:t>Міська виставка дитячої творчості «Мій рідний край – моя земля» </a:t>
            </a:r>
            <a:r>
              <a:rPr lang="en-US" u="sng" dirty="0" smtClean="0">
                <a:hlinkClick r:id="rId20"/>
              </a:rPr>
              <a:t>https</a:t>
            </a:r>
            <a:r>
              <a:rPr lang="en-US" u="sng" dirty="0">
                <a:hlinkClick r:id="rId20"/>
              </a:rPr>
              <a:t>://www.facebook.com/share/p/18kBzAewcC/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429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29840" y="132080"/>
            <a:ext cx="94488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4. Фінансово-господарська діяльність</a:t>
            </a:r>
          </a:p>
          <a:p>
            <a:r>
              <a:rPr lang="uk-UA" dirty="0"/>
              <a:t>Ефективне використання фінансових та матеріальних ресурсів є основою стабільного функціонування школи.</a:t>
            </a:r>
          </a:p>
          <a:p>
            <a:r>
              <a:rPr lang="uk-UA" b="1" dirty="0"/>
              <a:t>Планування бюджету</a:t>
            </a:r>
            <a:r>
              <a:rPr lang="uk-UA" dirty="0"/>
              <a:t>: Бюджет школи на 2024-2025 </a:t>
            </a:r>
            <a:r>
              <a:rPr lang="uk-UA" dirty="0" err="1"/>
              <a:t>н.р</a:t>
            </a:r>
            <a:r>
              <a:rPr lang="uk-UA" dirty="0"/>
              <a:t>. був сформований з урахуванням потреб освітнього процесу та вимог чинного законодавства.</a:t>
            </a:r>
          </a:p>
          <a:p>
            <a:r>
              <a:rPr lang="uk-UA" b="1" dirty="0"/>
              <a:t>Залучення додаткових коштів</a:t>
            </a:r>
            <a:r>
              <a:rPr lang="uk-UA" dirty="0"/>
              <a:t>: Велася робота із залучення додаткових коштів через участь у грантових програмах та співпрацю з батьківською громадою.</a:t>
            </a:r>
          </a:p>
          <a:p>
            <a:r>
              <a:rPr lang="uk-UA" b="1" dirty="0"/>
              <a:t>Раціональне використання ресурсів</a:t>
            </a:r>
            <a:r>
              <a:rPr lang="uk-UA" dirty="0"/>
              <a:t>: Здійснювався постійний контроль за раціональним використанням енергоресурсів та господарських матеріалів.</a:t>
            </a:r>
          </a:p>
          <a:p>
            <a:r>
              <a:rPr lang="uk-UA" b="1" dirty="0"/>
              <a:t>5. Взаємодія з громадськістю та партнерами</a:t>
            </a:r>
          </a:p>
          <a:p>
            <a:pPr fontAlgn="base"/>
            <a:r>
              <a:rPr lang="uk-UA" dirty="0"/>
              <a:t>Активна співпраця з батьківською громадою, органами місцевого самоврядування та іншими установами сприяє розвитку школи</a:t>
            </a:r>
            <a:r>
              <a:rPr lang="uk-UA" dirty="0" smtClean="0"/>
              <a:t>.</a:t>
            </a:r>
            <a:r>
              <a:rPr lang="uk-UA" dirty="0"/>
              <a:t> </a:t>
            </a:r>
            <a:r>
              <a:rPr lang="en-US" dirty="0"/>
              <a:t> </a:t>
            </a:r>
          </a:p>
          <a:p>
            <a:endParaRPr lang="uk-UA" dirty="0"/>
          </a:p>
          <a:p>
            <a:r>
              <a:rPr lang="uk-UA" b="1" dirty="0"/>
              <a:t>Співпраця з батьками</a:t>
            </a:r>
            <a:r>
              <a:rPr lang="uk-UA" dirty="0"/>
              <a:t>: Регулярно проводилися батьківські збори, індивідуальні консультації. Батьки активно долучалися до життя школи через участь у роботі батьківського комітету та організації шкільних заходів.</a:t>
            </a:r>
          </a:p>
          <a:p>
            <a:r>
              <a:rPr lang="uk-UA" b="1" dirty="0"/>
              <a:t>Партнерство з органами місцевого самоврядування</a:t>
            </a:r>
            <a:r>
              <a:rPr lang="uk-UA" dirty="0"/>
              <a:t>: Підтримувалася тісна взаємодія з відділом освіти, що забезпечувало оперативне вирішення питань фінансування, кадрового забезпечення та методичної підтримки.</a:t>
            </a:r>
          </a:p>
          <a:p>
            <a:r>
              <a:rPr lang="uk-UA" b="1" dirty="0"/>
              <a:t>Зовнішні зв'язки</a:t>
            </a:r>
            <a:r>
              <a:rPr lang="uk-UA" dirty="0"/>
              <a:t>: Розвивалися зв'язки з вищими навчальними закладами, центрами позашкільної освіти, що сприяло розширенню можливостей для учнів та педагогів</a:t>
            </a:r>
            <a:r>
              <a:rPr lang="uk-UA" dirty="0" smtClean="0"/>
              <a:t>.</a:t>
            </a:r>
          </a:p>
          <a:p>
            <a:pPr fontAlgn="base"/>
            <a:r>
              <a:rPr lang="ru-RU" dirty="0"/>
              <a:t>В рамках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профільного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10 </a:t>
            </a:r>
            <a:r>
              <a:rPr lang="ru-RU" dirty="0" err="1"/>
              <a:t>класах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факультету ДНУ </a:t>
            </a:r>
          </a:p>
          <a:p>
            <a:pPr fontAlgn="base"/>
            <a:r>
              <a:rPr lang="ru-RU" u="sng" dirty="0">
                <a:hlinkClick r:id="rId2"/>
              </a:rPr>
              <a:t>https://www.facebook.com/share/v/1DM2hJK21Y/</a:t>
            </a:r>
            <a:r>
              <a:rPr lang="ru-RU" dirty="0"/>
              <a:t>  </a:t>
            </a:r>
            <a:endParaRPr lang="ru-RU" dirty="0" smtClean="0"/>
          </a:p>
          <a:p>
            <a:pPr fontAlgn="base"/>
            <a:r>
              <a:rPr lang="uk-UA" dirty="0" smtClean="0"/>
              <a:t>Профорієнтаційна </a:t>
            </a:r>
            <a:r>
              <a:rPr lang="uk-UA" dirty="0"/>
              <a:t>робота з учнями 9-11 класів з працівниками Шевченківського РТЦК СП </a:t>
            </a:r>
          </a:p>
          <a:p>
            <a:pPr fontAlgn="base"/>
            <a:r>
              <a:rPr lang="en-US" u="sng" dirty="0">
                <a:hlinkClick r:id="rId3"/>
              </a:rPr>
              <a:t>https://www.facebook.com/share/v/18tUh9v2hu/</a:t>
            </a:r>
            <a:r>
              <a:rPr lang="en-US" dirty="0"/>
              <a:t> </a:t>
            </a:r>
          </a:p>
          <a:p>
            <a:pPr fontAlgn="base"/>
            <a:r>
              <a:rPr lang="uk-UA" dirty="0"/>
              <a:t>з Дніпровським державним аграрно-економічним університетом.</a:t>
            </a:r>
            <a:r>
              <a:rPr lang="en-US" u="sng" dirty="0">
                <a:hlinkClick r:id="rId4"/>
              </a:rPr>
              <a:t>https://www.facebook.com/share/p/1ApeoQbJyj/</a:t>
            </a:r>
            <a:r>
              <a:rPr lang="en-US" dirty="0"/>
              <a:t> </a:t>
            </a:r>
          </a:p>
          <a:p>
            <a:pPr fontAlgn="base"/>
            <a:r>
              <a:rPr lang="uk-UA" dirty="0"/>
              <a:t>з НТУ «Дніпровська </a:t>
            </a:r>
            <a:r>
              <a:rPr lang="uk-UA" dirty="0" err="1"/>
              <a:t>політехника</a:t>
            </a:r>
            <a:r>
              <a:rPr lang="uk-UA" dirty="0"/>
              <a:t>» </a:t>
            </a:r>
          </a:p>
          <a:p>
            <a:pPr fontAlgn="base"/>
            <a:r>
              <a:rPr lang="en-US" u="sng" dirty="0">
                <a:hlinkClick r:id="rId5"/>
              </a:rPr>
              <a:t>https://www.facebook.com/share/v/1BMfSetsNh/</a:t>
            </a:r>
            <a:r>
              <a:rPr lang="en-US" dirty="0"/>
              <a:t> </a:t>
            </a:r>
            <a:r>
              <a:rPr lang="ru-RU" dirty="0"/>
              <a:t>участь в заходах в рамках </a:t>
            </a:r>
            <a:r>
              <a:rPr lang="ru-RU" dirty="0" err="1"/>
              <a:t>Міського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«</a:t>
            </a:r>
            <a:r>
              <a:rPr lang="ru-RU" dirty="0" err="1"/>
              <a:t>ПрофАльянс</a:t>
            </a:r>
            <a:r>
              <a:rPr lang="ru-RU" dirty="0"/>
              <a:t>. Школа. Разом!» </a:t>
            </a:r>
          </a:p>
          <a:p>
            <a:pPr fontAlgn="base"/>
            <a:r>
              <a:rPr lang="ru-RU" u="sng" dirty="0">
                <a:hlinkClick r:id="rId6"/>
              </a:rPr>
              <a:t>https://www.facebook.com/share/p/18gFnZDKu4/</a:t>
            </a:r>
            <a:r>
              <a:rPr lang="ru-RU" dirty="0"/>
              <a:t> 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endParaRPr lang="en-US" dirty="0"/>
          </a:p>
          <a:p>
            <a:pPr fontAlgn="base"/>
            <a:endParaRPr lang="ru-RU" dirty="0"/>
          </a:p>
          <a:p>
            <a:endParaRPr lang="uk-UA" dirty="0"/>
          </a:p>
        </p:txBody>
      </p:sp>
      <p:pic>
        <p:nvPicPr>
          <p:cNvPr id="5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904241" y="13208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атріотична наклейка України «Все буде Україна!» - купить по лучшей цене в  Киевской области от компании &quot;Интернет - магазин &quot;Кураж&quot;&quot; - 1608558620  стенды государственная символика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4199" r="4237" b="12101"/>
          <a:stretch/>
        </p:blipFill>
        <p:spPr bwMode="auto">
          <a:xfrm>
            <a:off x="211193" y="3281619"/>
            <a:ext cx="2574813" cy="19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30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4"/>
          <p:cNvSpPr txBox="1"/>
          <p:nvPr/>
        </p:nvSpPr>
        <p:spPr>
          <a:xfrm>
            <a:off x="2356825" y="70125"/>
            <a:ext cx="96090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Перспективи покращення якості надання освітніх послуг та </a:t>
            </a:r>
            <a:r>
              <a:rPr lang="uk-UA" sz="2200" b="1" dirty="0" smtClean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розвиток </a:t>
            </a:r>
            <a:r>
              <a:rPr lang="uk-UA" sz="2200" b="1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інноваційної діяльності у закладі освіти на </a:t>
            </a:r>
            <a:r>
              <a:rPr lang="uk-UA" sz="2200" b="1" dirty="0" smtClean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2025-2026 </a:t>
            </a:r>
            <a:r>
              <a:rPr lang="uk-UA" sz="2200" b="1" dirty="0" err="1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н.р</a:t>
            </a:r>
            <a:endParaRPr sz="2200" b="1" dirty="0">
              <a:solidFill>
                <a:srgbClr val="3C0F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24"/>
          <p:cNvSpPr txBox="1"/>
          <p:nvPr/>
        </p:nvSpPr>
        <p:spPr>
          <a:xfrm>
            <a:off x="2702265" y="1317190"/>
            <a:ext cx="8727735" cy="51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uk-UA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перспективи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 на значні досягнення, у 2024-2025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школа зіткнулася з певними викликами, зокрема: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до змін в освітньому законодавстві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Постійні зміни вимагають гнучкості та оперативного реагування з боку адміністрації та педагогічного колективу.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підтримка учасників освітнього процесу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умовах викликів сьогодення зростає потреба у посиленій психологічній підтримці учнів, вчителів та батьків.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застарілого обладнання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Деяке обладнання потребує заміни або модернізації для забезпечення сучасного освітнього процесу.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наступний навчальний рік пріоритетними напрямками роботи будуть: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розвитку цифрової компетентності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Поглиблення використання цифрових інструментів у навчанні та управлінні.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 індивідуалізації навчання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Розробка та впровадження індивідуальних освітніх траєкторій для учнів.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психологічної служби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Розширення послуг психологічної підтримки.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інвестицій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Пошук додаткових джерел фінансування для оновлення матеріально-технічної бази.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uk-UA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 descr="Патріотична наклейка України «Все буде Україна!» - купить по лучшей цене в  Киевской области от компании &quot;Интернет - магазин &quot;Кураж&quot;&quot; - 1608558620  стенды государственная символика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4199" r="4237" b="12101"/>
          <a:stretch/>
        </p:blipFill>
        <p:spPr bwMode="auto">
          <a:xfrm>
            <a:off x="0" y="3261299"/>
            <a:ext cx="2574813" cy="19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904241" y="13208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726914" y="359042"/>
            <a:ext cx="11602500" cy="75279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  <a:r>
              <a:rPr lang="uk-UA" sz="3600" b="1" i="0" u="none" strike="noStrike" cap="none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Загальні відомості про </a:t>
            </a:r>
            <a:r>
              <a:rPr lang="uk-UA" sz="3600" b="1" dirty="0" smtClean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Ліцей</a:t>
            </a:r>
            <a:r>
              <a:rPr lang="uk-UA" sz="3600" b="1" i="0" u="none" strike="noStrike" cap="none" dirty="0" smtClean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600" b="1" i="0" u="none" strike="noStrike" cap="none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</a:t>
            </a:r>
            <a:r>
              <a:rPr lang="uk-UA" sz="3600" b="1" i="0" u="none" strike="noStrike" cap="none" dirty="0" smtClean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 ДМР:</a:t>
            </a:r>
            <a:endParaRPr sz="3600" b="1" i="0" u="none" strike="noStrike" cap="none" dirty="0">
              <a:solidFill>
                <a:srgbClr val="3C0F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Повна назва закладу освіти:      </a:t>
            </a:r>
            <a:endParaRPr dirty="0"/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200" b="1" i="1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1" u="none" strike="noStrike" cap="none" dirty="0" smtClean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Дніпровський Ліцей № 33</a:t>
            </a:r>
            <a:endParaRPr sz="3200" b="0" i="1" u="none" strike="noStrike" cap="none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1" u="none" strike="noStrike" cap="none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1" u="none" strike="noStrike" cap="none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1" u="none" strike="noStrike" cap="none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Дніпровської міської ради </a:t>
            </a:r>
            <a:endParaRPr sz="3200" b="0" i="1" u="none" strike="noStrike" cap="none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1" u="none" strike="noStrike" cap="none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 власності -</a:t>
            </a:r>
            <a:r>
              <a:rPr lang="uk-UA" sz="3200" b="0" i="1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b="0" i="1" u="none" strike="noStrike" cap="none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комунальна</a:t>
            </a:r>
            <a:endParaRPr sz="3200" b="0" i="0" u="none" strike="noStrike" cap="none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Юридична адреса :    </a:t>
            </a:r>
            <a:r>
              <a:rPr lang="uk-UA" sz="3200" b="0" i="1" u="none" strike="noStrike" cap="none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49070, м. Дніпро, вул. Троїцька, буд. 1.</a:t>
            </a:r>
            <a:endParaRPr dirty="0"/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Мова  навчання </a:t>
            </a:r>
            <a:r>
              <a:rPr lang="uk-UA" sz="3200" b="0" i="0" u="none" strike="noStrike" cap="none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uk-UA" sz="3200" b="0" i="1" u="none" strike="noStrike" cap="none" dirty="0" smtClean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</a:t>
            </a: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200" i="1" dirty="0" smtClean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200" i="1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1" u="none" strike="noStrike" cap="none" dirty="0" smtClean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i="1" dirty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200" i="1" dirty="0" smtClean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У  закладі забезпечено відкритість і </a:t>
            </a: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200" i="1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uk-UA" sz="3200" i="1" dirty="0" smtClean="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прозорість діяльності:</a:t>
            </a:r>
            <a:r>
              <a:rPr lang="uk-UA" sz="3200" dirty="0" smtClean="0"/>
              <a:t> </a:t>
            </a:r>
            <a:r>
              <a:rPr lang="uk-UA" sz="3200" u="sng" dirty="0">
                <a:hlinkClick r:id="rId3"/>
              </a:rPr>
              <a:t>http://nvk33.dp.ua</a:t>
            </a:r>
            <a:endParaRPr lang="uk-UA" sz="3200" dirty="0"/>
          </a:p>
          <a:p>
            <a:r>
              <a:rPr lang="uk-UA" sz="3200" u="sng" dirty="0">
                <a:hlinkClick r:id="rId4"/>
              </a:rPr>
              <a:t>https://www.facebook.com/profile.php?id=61551334736698</a:t>
            </a:r>
            <a:endParaRPr lang="uk-UA" sz="3200" dirty="0"/>
          </a:p>
          <a:p>
            <a:r>
              <a:rPr lang="uk-UA" sz="3200" u="sng" dirty="0">
                <a:hlinkClick r:id="rId5"/>
              </a:rPr>
              <a:t>https://www.tiktok.com/@licey_33_dmr?_t=8lytnJiDQWc&amp;_r=1</a:t>
            </a:r>
            <a:endParaRPr lang="uk-UA" sz="3200" dirty="0"/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200" b="0" i="1" u="none" strike="noStrike" cap="none" dirty="0" smtClean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just" rtl="0">
              <a:lnSpc>
                <a:spcPct val="32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904241" y="13208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3"/>
          <p:cNvGraphicFramePr/>
          <p:nvPr>
            <p:extLst>
              <p:ext uri="{D42A27DB-BD31-4B8C-83A1-F6EECF244321}">
                <p14:modId xmlns:p14="http://schemas.microsoft.com/office/powerpoint/2010/main" val="1212125079"/>
              </p:ext>
            </p:extLst>
          </p:nvPr>
        </p:nvGraphicFramePr>
        <p:xfrm>
          <a:off x="3407575" y="2017702"/>
          <a:ext cx="8538725" cy="4728150"/>
        </p:xfrm>
        <a:graphic>
          <a:graphicData uri="http://schemas.openxmlformats.org/drawingml/2006/table">
            <a:tbl>
              <a:tblPr>
                <a:noFill/>
                <a:tableStyleId>{A5CF9223-7C7E-4B57-B594-FC7E0D7BCC22}</a:tableStyleId>
              </a:tblPr>
              <a:tblGrid>
                <a:gridCol w="82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7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5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7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500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232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uk-UA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Ліцей </a:t>
                      </a: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33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Усього  у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закладі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700">
                <a:tc gridSpan="2">
                  <a:txBody>
                    <a:bodyPr/>
                    <a:lstStyle/>
                    <a:p>
                      <a:endParaRPr lang="uk-UA" dirty="0"/>
                    </a:p>
                  </a:txBody>
                  <a:tcPr marL="28575" marR="28575" marT="36200" marB="362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Основна школа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Старша школа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675">
                <a:tc gridSpan="2">
                  <a:txBody>
                    <a:bodyPr/>
                    <a:lstStyle/>
                    <a:p>
                      <a:endParaRPr lang="uk-UA" dirty="0"/>
                    </a:p>
                  </a:txBody>
                  <a:tcPr marL="28575" marR="28575" marT="36200" marB="362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5–9 класи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10–11  класи</a:t>
                      </a:r>
                      <a:endParaRPr sz="16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75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28575" marR="28575" marT="36200" marB="362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28575" marR="28575" marT="36200" marB="362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К-сть класів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К-сть учнів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К-сть класів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5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К-сть учнів</a:t>
                      </a:r>
                      <a:endParaRPr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10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28575" marR="28575" marT="36200" marB="362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28575" marR="28575" marT="36200" marB="362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519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229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4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28575" marR="28575" marT="36200" marB="36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Усього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класів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4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28575" marR="28575" marT="36200" marB="36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Усього учнів: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748</a:t>
                      </a:r>
                      <a:endParaRPr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86800">
                <a:tc grid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28575" marR="28575" marT="36200" marB="362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Середня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6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наповнюваність: 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36200" marB="36200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8" name="Google Shape;98;p3"/>
          <p:cNvSpPr/>
          <p:nvPr/>
        </p:nvSpPr>
        <p:spPr>
          <a:xfrm>
            <a:off x="2338466" y="522931"/>
            <a:ext cx="9853534" cy="149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Дані про кількість класів та кількість учнів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закладі</a:t>
            </a:r>
            <a:endParaRPr sz="3600" b="1" i="0" u="none" strike="noStrike" cap="none" dirty="0">
              <a:solidFill>
                <a:srgbClr val="3C0F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223521" y="1270315"/>
            <a:ext cx="1976901" cy="50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/>
          <p:nvPr/>
        </p:nvSpPr>
        <p:spPr>
          <a:xfrm>
            <a:off x="2338466" y="522931"/>
            <a:ext cx="9853534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 роботи закладу</a:t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1957350" y="1778925"/>
            <a:ext cx="95259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семестр:  02.09.2024 - 24.12.2024; 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семестр:  08.01.2025 – 30.05.2025 </a:t>
            </a:r>
          </a:p>
          <a:p>
            <a:pPr fontAlgn="base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</a:p>
          <a:p>
            <a:pPr fontAlgn="base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26.10.2024 – 03.11.2024 </a:t>
            </a:r>
          </a:p>
          <a:p>
            <a:pPr fontAlgn="base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зимові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25.12.2024 - 07.01.2025; </a:t>
            </a:r>
          </a:p>
          <a:p>
            <a:pPr fontAlgn="base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весняні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31.03.2025 - 06.04.2025. </a:t>
            </a:r>
          </a:p>
          <a:p>
            <a:pPr marL="0" lvl="0" indent="0" algn="just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5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314961" y="16256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/>
          <p:nvPr/>
        </p:nvSpPr>
        <p:spPr>
          <a:xfrm>
            <a:off x="2338466" y="216395"/>
            <a:ext cx="9853534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Освітнє середовище закладу</a:t>
            </a:r>
            <a:endParaRPr dirty="0"/>
          </a:p>
        </p:txBody>
      </p:sp>
      <p:sp>
        <p:nvSpPr>
          <p:cNvPr id="127" name="Google Shape;127;p7"/>
          <p:cNvSpPr txBox="1"/>
          <p:nvPr/>
        </p:nvSpPr>
        <p:spPr>
          <a:xfrm>
            <a:off x="2189038" y="823200"/>
            <a:ext cx="9729062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uk-UA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2024-2025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закладі запроваджена змішана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форми навчання (чергування очного і дистанційного навчання для 5-11 класів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uk-UA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Дистанційне </a:t>
            </a:r>
            <a:r>
              <a:rPr lang="uk-UA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навчання </a:t>
            </a:r>
            <a:r>
              <a:rPr lang="uk-UA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організовано </a:t>
            </a:r>
            <a:r>
              <a:rPr lang="uk-UA" sz="1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 платформі  </a:t>
            </a:r>
            <a:r>
              <a:rPr lang="uk-UA" sz="18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HUMAN, яка забезпечує повноцінний освітній процес. 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960" y="1886988"/>
            <a:ext cx="9530365" cy="258721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2004742" y="4240858"/>
            <a:ext cx="9706800" cy="30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uk-UA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Під </a:t>
            </a:r>
            <a:r>
              <a:rPr lang="uk-UA" sz="160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час організації освітнього процесу з використанням технологій дистанційного навчання неухильно дотримується Санітарний регламент безперервної роботи з технічними засобами навчання для закладів загальної середньої освіти, затвердженого наказом Міністерства охорони здоров’я України від 25 вересня 2020  року № </a:t>
            </a:r>
            <a:r>
              <a:rPr lang="uk-UA" sz="1600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2205.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успішно адаптував свою діяльність до умов воєнного часу: організовано укриття, оновлено плани евакуації, проведено навчання персоналу та учнів щодо дій у надзвичайних ситуаціях. Проведено щомісячні тренування з евакуації, облаштовано безпечне освітнє середовище. </a:t>
            </a:r>
            <a:endParaRPr lang="uk-UA" sz="1600" dirty="0">
              <a:solidFill>
                <a:srgbClr val="FF000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sz="1600" dirty="0" smtClean="0">
              <a:solidFill>
                <a:srgbClr val="FF000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7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904241" y="13208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2abc898fb_0_13"/>
          <p:cNvSpPr txBox="1"/>
          <p:nvPr/>
        </p:nvSpPr>
        <p:spPr>
          <a:xfrm>
            <a:off x="2493800" y="318950"/>
            <a:ext cx="9250200" cy="3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Освітні дані зосереджені в єдиному середовищі. За допомогою е-щоденника та е-журналу з’являється можливість організувати прозоре оцінювання учнів і педагогів.</a:t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Усі вчителі мають доступ до конструктора уроків, що дає змогу створювати творчі та креативні заняття</a:t>
            </a:r>
            <a:r>
              <a:rPr lang="uk-UA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uk-UA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проводити онлайн-уроки в ZOOM, не виходячи з платформи, давати домашнє завдання з автоматичним оцінюванням, проводити тестування, досліджувати повноту знань учнів, мають інструменти зворотнього зв’язку та розкриття особистісних показників учнів.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g252abc898fb_0_13"/>
          <p:cNvSpPr txBox="1"/>
          <p:nvPr/>
        </p:nvSpPr>
        <p:spPr>
          <a:xfrm>
            <a:off x="2493800" y="3733475"/>
            <a:ext cx="9351900" cy="1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1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Класні керівники в просторах класу організовують та проводять години спілкування, психологічної підтримки учнів, виховні заходи.</a:t>
            </a:r>
            <a:br>
              <a:rPr lang="uk-UA" sz="21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1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Перебіг виховних заходів висвітлюється на сторінці закладу у </a:t>
            </a:r>
            <a:r>
              <a:rPr lang="uk-UA" sz="2100" dirty="0" err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r>
              <a:rPr lang="uk-UA" sz="21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uk-UA" sz="2100" u="sng" dirty="0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https://www.facebook.com/groups/904725743248833</a:t>
            </a:r>
            <a:r>
              <a:rPr lang="uk-UA" sz="21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904241" y="13208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/>
          <p:nvPr/>
        </p:nvSpPr>
        <p:spPr>
          <a:xfrm>
            <a:off x="2334797" y="202268"/>
            <a:ext cx="8839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3345" marR="14478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закладі освіти оприлюднено правила поведінки, створені спільно з учасниками освітнього процесу та висвітлені у статуті  НВК, що засновані на правах людини й спрямовані на формування позитивної мотивації в поведінці учасників освітнього процесу. Учасники освітнього процесу ознайомлені з ними та дотримуються їх.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839" y="1893754"/>
            <a:ext cx="5817243" cy="29479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264161" y="111760"/>
            <a:ext cx="1592613" cy="4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57;p8"/>
          <p:cNvSpPr/>
          <p:nvPr/>
        </p:nvSpPr>
        <p:spPr>
          <a:xfrm>
            <a:off x="365760" y="5053075"/>
            <a:ext cx="11541759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3345" marR="14478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ліцеї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розроблено план заходів із запобігання та протидії </a:t>
            </a:r>
            <a:r>
              <a:rPr lang="uk-UA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булінгу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uk-UA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3345" marR="14478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Сплановані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реалізуються у систематичній діяльності членів педколективу закладу </a:t>
            </a:r>
            <a:r>
              <a:rPr lang="uk-UA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здобувачів освітнього процесу.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3345" marR="14478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/>
          <p:nvPr/>
        </p:nvSpPr>
        <p:spPr>
          <a:xfrm>
            <a:off x="2704774" y="145720"/>
            <a:ext cx="8579370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оцінювання результатів навчання учнів</a:t>
            </a:r>
            <a:endParaRPr/>
          </a:p>
        </p:txBody>
      </p:sp>
      <p:sp>
        <p:nvSpPr>
          <p:cNvPr id="304" name="Google Shape;304;p14"/>
          <p:cNvSpPr/>
          <p:nvPr/>
        </p:nvSpPr>
        <p:spPr>
          <a:xfrm>
            <a:off x="1826875" y="1439750"/>
            <a:ext cx="101928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3345" marR="136525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Здобувачі освіти від педагогічних працівників отримують всю необхідну інформацію про критерії, норми та форми оцінювання навчальних досягнень.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3345" marR="136525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Оцінювання навчальних досягнень учнів </a:t>
            </a:r>
            <a:r>
              <a:rPr lang="uk-UA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3345" marR="136525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Учителі дотримуються вимог щодо обов’язкових результатів навчання з урахуванням </a:t>
            </a:r>
            <a:r>
              <a:rPr lang="uk-UA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компетентнісного</a:t>
            </a: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підходу з ключовими </a:t>
            </a:r>
            <a:r>
              <a:rPr lang="uk-UA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компетентостями</a:t>
            </a: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3345" marR="14478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uk-UA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 дотримуються принципів академічної доброчесності, тобто на виставлення оцінок не впливають жодні інші чинники, крім результатів навчання.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3345" marR="14478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Процес оцінювання в НВК є прозорим і зрозумілим для всіх учасників освітнього процесу. Учні інформовані про критерії оцінювання та розуміють як і за що їх оцінюють. Критерії оцінювання навчальних досягнень учнів спираються на критерії оцінювання затверджені Міністерством освіти і науки України. При виконанні обов’язкового виду роботи вчитель враховує особливості вивчення теми (обсяг годин на вивчення, кількість обов’язкових робіт), освітню програму НВК, </a:t>
            </a:r>
            <a:r>
              <a:rPr lang="uk-UA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компетентністний</a:t>
            </a: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підхід до викладання предмету, організаційну форму проведення навчального заняття).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3345" marR="14478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Інформація про критерії оцінювання доноситься до учнів у різних формах: в усній формі, розміщенням на інформаційному стенді у класі, через електронну пошту, на активній інтернет-платформі. Питання оцінювання навчальних досягнень розглядається на засіданнях методичних об’єднань.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904241" y="132080"/>
            <a:ext cx="1188719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/>
          <p:nvPr/>
        </p:nvSpPr>
        <p:spPr>
          <a:xfrm>
            <a:off x="2621280" y="1419999"/>
            <a:ext cx="957072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3345" marR="14478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У своїй практиці педагоги </a:t>
            </a:r>
            <a:r>
              <a:rPr lang="uk-UA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використовують такі освітні технології: технології модульного навчання, технології розвиваючого навчання, особистісно орієнтовані технології, інформаційні технології (аудіо, кіно, відео), технології дистанційного навчання </a:t>
            </a:r>
            <a:r>
              <a:rPr lang="uk-UA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</a:t>
            </a: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групи, Microsoft, ZOOM), ігрові технології, диференційовані технології навчання та ін. Вчителі проводять лекції, семінари, практичні заняття, лабораторні заняття, консультації з використанням інтерактивних </a:t>
            </a:r>
            <a:r>
              <a:rPr lang="uk-UA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</a:t>
            </a: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 </a:t>
            </a:r>
            <a:r>
              <a:rPr lang="uk-UA" sz="1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уроках</a:t>
            </a:r>
            <a:r>
              <a:rPr lang="uk-UA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вчителі використовують інтерактивні панелі, засоби зв'язку з Інтернетом.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2783840" y="0"/>
            <a:ext cx="9275638" cy="15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sz="2800" b="1" dirty="0" smtClean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Педагогічна діяльність</a:t>
            </a:r>
            <a:endParaRPr lang="uk-UA" sz="2800" b="1" dirty="0" smtClean="0">
              <a:solidFill>
                <a:srgbClr val="3C0F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Високоякісна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– це запорука високорозвиненої країни, а гарантом якості освіти є педагог-професіонал. На сьогодні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Ліцей №33 ДМР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потужний кадровий потенціал, який дозволяє реалізувати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амбітні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освітянські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11;p5"/>
          <p:cNvSpPr/>
          <p:nvPr/>
        </p:nvSpPr>
        <p:spPr>
          <a:xfrm>
            <a:off x="404152" y="3260617"/>
            <a:ext cx="10378200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Дані про кількісний склад працівників</a:t>
            </a:r>
            <a:r>
              <a:rPr lang="uk-UA" sz="2000" dirty="0"/>
              <a:t> </a:t>
            </a:r>
            <a:r>
              <a:rPr lang="uk-UA" sz="2000" b="1" i="0" u="none" strike="noStrike" cap="none" dirty="0">
                <a:solidFill>
                  <a:srgbClr val="3C0FF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закладі</a:t>
            </a:r>
            <a:endParaRPr sz="2000" b="1" i="0" u="none" strike="noStrike" cap="none" dirty="0">
              <a:solidFill>
                <a:srgbClr val="3C0FF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8" name="Google Shape;112;p5"/>
          <p:cNvGraphicFramePr/>
          <p:nvPr>
            <p:extLst>
              <p:ext uri="{D42A27DB-BD31-4B8C-83A1-F6EECF244321}">
                <p14:modId xmlns:p14="http://schemas.microsoft.com/office/powerpoint/2010/main" val="2175853738"/>
              </p:ext>
            </p:extLst>
          </p:nvPr>
        </p:nvGraphicFramePr>
        <p:xfrm>
          <a:off x="5006890" y="3699354"/>
          <a:ext cx="4320191" cy="3056016"/>
        </p:xfrm>
        <a:graphic>
          <a:graphicData uri="http://schemas.openxmlformats.org/drawingml/2006/table">
            <a:tbl>
              <a:tblPr>
                <a:noFill/>
                <a:tableStyleId>{8332D5CA-FCBC-411D-BA4A-CBDE1D64178E}</a:tableStyleId>
              </a:tblPr>
              <a:tblGrid>
                <a:gridCol w="331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1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Усього педагогічних працівників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/>
                        <a:t> </a:t>
                      </a:r>
                      <a:endParaRPr sz="1400">
                        <a:solidFill>
                          <a:srgbClr val="0033CC"/>
                        </a:solidFill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2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 них: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16">
                <a:tc>
                  <a:txBody>
                    <a:bodyPr/>
                    <a:lstStyle/>
                    <a:p>
                      <a:pPr marL="342900" marR="0" lvl="0" indent="-228600" algn="l" rtl="0">
                        <a:lnSpc>
                          <a:spcPct val="6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55600" algn="l" rtl="0">
                        <a:lnSpc>
                          <a:spcPct val="6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Учителів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515">
                <a:tc>
                  <a:txBody>
                    <a:bodyPr/>
                    <a:lstStyle/>
                    <a:p>
                      <a:pPr marL="342900" marR="0" lvl="0" indent="-228600" algn="l" rtl="0">
                        <a:lnSpc>
                          <a:spcPct val="6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55600" algn="l" rtl="0">
                        <a:lnSpc>
                          <a:spcPct val="6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Соціальних педагогів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1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515">
                <a:tc>
                  <a:txBody>
                    <a:bodyPr/>
                    <a:lstStyle/>
                    <a:p>
                      <a:pPr marL="342900" marR="0" lvl="0" indent="-228600" algn="l" rtl="0">
                        <a:lnSpc>
                          <a:spcPct val="6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55600" algn="l" rtl="0">
                        <a:lnSpc>
                          <a:spcPct val="6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педагогів-організаторів</a:t>
                      </a:r>
                      <a:endParaRPr sz="1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140">
                <a:tc>
                  <a:txBody>
                    <a:bodyPr/>
                    <a:lstStyle/>
                    <a:p>
                      <a:pPr marL="342900" marR="0" lvl="0" indent="-228600" algn="l" rtl="0">
                        <a:lnSpc>
                          <a:spcPct val="6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55600" algn="l" rtl="0">
                        <a:lnSpc>
                          <a:spcPct val="6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керівників гуртків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228600" algn="l" rtl="0">
                        <a:lnSpc>
                          <a:spcPct val="6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0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2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Усього обслуговуючого персоналу</a:t>
                      </a:r>
                      <a:endParaRPr sz="1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2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Усього працівників</a:t>
                      </a:r>
                      <a:endParaRPr sz="1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5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5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 них працює за сумісництвом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2375" marR="32375" marT="32375" marB="32375">
                    <a:lnL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C0FF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9" name="Picture 4" descr="Патріотична наклейка України «Все буде Україна!» - купить по лучшей цене в  Киевской области от компании &quot;Интернет - магазин &quot;Кураж&quot;&quot; - 1608558620  стенды государственная символика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4199" r="4237" b="12101"/>
          <a:stretch/>
        </p:blipFill>
        <p:spPr bwMode="auto">
          <a:xfrm>
            <a:off x="830872" y="4312422"/>
            <a:ext cx="3199261" cy="24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а на водорозчинному папері &quot;Україна-11 (це я)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07"/>
          <a:stretch/>
        </p:blipFill>
        <p:spPr bwMode="auto">
          <a:xfrm>
            <a:off x="756922" y="212100"/>
            <a:ext cx="1680263" cy="43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1517</Words>
  <Application>Microsoft Office PowerPoint</Application>
  <PresentationFormat>Широкий екран</PresentationFormat>
  <Paragraphs>264</Paragraphs>
  <Slides>17</Slides>
  <Notes>13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6" baseType="lpstr">
      <vt:lpstr>Calibri</vt:lpstr>
      <vt:lpstr>Times New Roman</vt:lpstr>
      <vt:lpstr>Georgia</vt:lpstr>
      <vt:lpstr>Bookman Old Style</vt:lpstr>
      <vt:lpstr>Arial</vt:lpstr>
      <vt:lpstr>Noto Sans Symbols</vt:lpstr>
      <vt:lpstr>Times</vt:lpstr>
      <vt:lpstr>Тема Office</vt:lpstr>
      <vt:lpstr>Презентація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Управлінські процеси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53</cp:revision>
  <cp:lastPrinted>2023-09-15T05:36:38Z</cp:lastPrinted>
  <dcterms:created xsi:type="dcterms:W3CDTF">2022-05-30T11:13:37Z</dcterms:created>
  <dcterms:modified xsi:type="dcterms:W3CDTF">2025-06-05T08:34:39Z</dcterms:modified>
</cp:coreProperties>
</file>