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61" r:id="rId5"/>
    <p:sldId id="262" r:id="rId6"/>
    <p:sldId id="263" r:id="rId7"/>
    <p:sldId id="293" r:id="rId8"/>
    <p:sldId id="264" r:id="rId9"/>
    <p:sldId id="265" r:id="rId10"/>
    <p:sldId id="290" r:id="rId11"/>
    <p:sldId id="266" r:id="rId12"/>
    <p:sldId id="267" r:id="rId13"/>
    <p:sldId id="268" r:id="rId14"/>
    <p:sldId id="270" r:id="rId15"/>
    <p:sldId id="271" r:id="rId16"/>
    <p:sldId id="272" r:id="rId17"/>
    <p:sldId id="275" r:id="rId18"/>
    <p:sldId id="276" r:id="rId19"/>
    <p:sldId id="277" r:id="rId20"/>
    <p:sldId id="294" r:id="rId21"/>
    <p:sldId id="279" r:id="rId22"/>
    <p:sldId id="295" r:id="rId23"/>
    <p:sldId id="296" r:id="rId24"/>
    <p:sldId id="273" r:id="rId25"/>
    <p:sldId id="297" r:id="rId26"/>
    <p:sldId id="280" r:id="rId27"/>
    <p:sldId id="281" r:id="rId28"/>
    <p:sldId id="282" r:id="rId29"/>
    <p:sldId id="283" r:id="rId30"/>
    <p:sldId id="288" r:id="rId31"/>
    <p:sldId id="284" r:id="rId32"/>
    <p:sldId id="286" r:id="rId33"/>
    <p:sldId id="292" r:id="rId34"/>
  </p:sldIdLst>
  <p:sldSz cx="12192000" cy="6858000"/>
  <p:notesSz cx="6858000" cy="9945688"/>
  <p:embeddedFontLs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Pacifico" panose="00000500000000000000" pitchFamily="2" charset="-52"/>
      <p:regular r:id="rId40"/>
    </p:embeddedFont>
    <p:embeddedFont>
      <p:font typeface="Times" panose="02020603050405020304" pitchFamily="18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3" roundtripDataSignature="AMtx7mjZYz8Ca5DKO3i14/yBoJcdXwbP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CF9223-7C7E-4B57-B594-FC7E0D7BCC22}">
  <a:tblStyle styleId="{A5CF9223-7C7E-4B57-B594-FC7E0D7BCC22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F47C080-7079-48F7-8B79-C08706DBFC3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332D5CA-FCBC-411D-BA4A-CBDE1D64178E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0F0"/>
          </a:solidFill>
        </a:fill>
      </a:tcStyle>
    </a:wholeTbl>
    <a:band1H>
      <a:tcTxStyle/>
      <a:tcStyle>
        <a:tcBdr/>
        <a:fill>
          <a:solidFill>
            <a:srgbClr val="E0E0E0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E0E0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3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3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8654CA6-A88D-4830-91D3-7CFBF4A28341}" styleName="Table_3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3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BC1-4AD3-8B5C-20BBAD6BDC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BC1-4AD3-8B5C-20BBAD6BDCA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BC1-4AD3-8B5C-20BBAD6BDC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BC1-4AD3-8B5C-20BBAD6BDCA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uk-UA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Вища категорія</c:v>
                </c:pt>
                <c:pt idx="1">
                  <c:v>І категорія</c:v>
                </c:pt>
                <c:pt idx="2">
                  <c:v>ІІ категорія</c:v>
                </c:pt>
                <c:pt idx="3">
                  <c:v>спеціаліст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28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93-44F6-8CAF-D73A638933F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uk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2623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22472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2237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47698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891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82134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2d4cb6161_0_2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252d4cb616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00068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2d9148427_3_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52d9148427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88076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52d9148427_2_11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g252d9148427_2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5291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52d9148427_2_7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g252d9148427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8041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52d9148427_2_9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52d9148427_2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2546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52d9148427_2_0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g252d914842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8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8853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2d9148427_2_4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52d9148427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30935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2d9148427_2_6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52d9148427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31070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2d9148427_2_6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52d9148427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3077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52d9148427_2_6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g252d9148427_2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50648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2d9148427_2_4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52d9148427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3957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2d9148427_2_48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1" name="Google Shape;221;g252d9148427_2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06728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822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5556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252ca1b21c1_0_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252ca1b21c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84295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2676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3765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85501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062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9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53762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937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901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2997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2abc898f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2abc898fb_0_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391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52abc898f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52abc898fb_0_7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670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52abc898f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52abc898fb_0_13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420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52abc898f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52abc898fb_0_35:notes"/>
          <p:cNvSpPr txBox="1">
            <a:spLocks noGrp="1"/>
          </p:cNvSpPr>
          <p:nvPr>
            <p:ph type="body" idx="1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9798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globalnauka.com/" TargetMode="External"/><Relationship Id="rId4" Type="http://schemas.openxmlformats.org/officeDocument/2006/relationships/hyperlink" Target="https://youtu.be/RZ-XGdCnieo?si=auy7tAwiQHkSZMS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1.jp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4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1.jpg"/><Relationship Id="rId4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tiktok.com/@licey_33_dmr?_t=8lytnJiDQWc&amp;_r=1" TargetMode="External"/><Relationship Id="rId5" Type="http://schemas.openxmlformats.org/officeDocument/2006/relationships/hyperlink" Target="https://www.facebook.com/profile.php?id=61551334736698" TargetMode="External"/><Relationship Id="rId4" Type="http://schemas.openxmlformats.org/officeDocument/2006/relationships/hyperlink" Target="http://nvk33.dp.ua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.pptx"/><Relationship Id="rId3" Type="http://schemas.openxmlformats.org/officeDocument/2006/relationships/hyperlink" Target="https://www.facebook.com/share/p/VGDASNKZ8Uos8xbg/" TargetMode="External"/><Relationship Id="rId7" Type="http://schemas.openxmlformats.org/officeDocument/2006/relationships/hyperlink" Target="https://www.facebook.com/profile.php?id=61550114934885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share/p/dGWueNAvpi8ZEENm/" TargetMode="External"/><Relationship Id="rId5" Type="http://schemas.openxmlformats.org/officeDocument/2006/relationships/hyperlink" Target="https://youtu.be/hA3YPXZgHzY" TargetMode="External"/><Relationship Id="rId10" Type="http://schemas.openxmlformats.org/officeDocument/2006/relationships/image" Target="../media/image1.jpg"/><Relationship Id="rId4" Type="http://schemas.openxmlformats.org/officeDocument/2006/relationships/hyperlink" Target="https://youtu.be/qAYtCp3RKGc?si=XjI4UYJkbBRxxMjb" TargetMode="External"/><Relationship Id="rId9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rofile.php?id=61551334736698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hyperlink" Target="https://www.tiktok.com/@licey_33_dmr?_t=8lytnJiDQWc&amp;_r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2234171" y="915410"/>
            <a:ext cx="9742239" cy="498594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srgbClr val="FFC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1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Підсумки роботи закладу освіти у 2023-2024 </a:t>
            </a:r>
            <a:r>
              <a:rPr lang="uk-UA" sz="4400" b="1" i="0" u="none" strike="noStrike" cap="none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н.р</a:t>
            </a:r>
            <a:r>
              <a:rPr lang="uk-UA" sz="4400" b="1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та перспективи розвитку основних напрямків освітнього процесу, розвиток інноваційної діяльності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1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Ліце</a:t>
            </a:r>
            <a:r>
              <a:rPr lang="uk-UA" sz="4400" b="1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ї</a:t>
            </a:r>
            <a:r>
              <a:rPr lang="uk-UA" sz="4400" b="1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№ 33 ДМР</a:t>
            </a:r>
            <a:endParaRPr sz="44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5400" b="1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2024-2025 н. р.</a:t>
            </a:r>
            <a:endParaRPr sz="5400" b="1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BAFF82-1F36-FB56-4DE3-376202F0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3"/>
          <p:cNvSpPr/>
          <p:nvPr/>
        </p:nvSpPr>
        <p:spPr>
          <a:xfrm>
            <a:off x="2465999" y="649050"/>
            <a:ext cx="5207419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980" marR="153035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«Концепція Нової Української Школи» та «Закон про освіту», вказують на необхідність створення індивідуальних освітніх можливостей для кожного учня, який потребує цього.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980" marR="153035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Досвідчені вчителі-методисти реалізують індивідуальні освітні напрями, які використовуються для досягнення академічних успіхів у окремих учнів.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980" marR="153035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Так, у ліцеї є учні з індивідуальною (сімейна, </a:t>
            </a:r>
            <a:r>
              <a:rPr lang="uk-UA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екстернатна</a:t>
            </a: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та інклюзивною формами навчання. Учні, які мають прогалини у здобутті знань, отримують підтримку та надолужують освітні втрати на додаткових індивідуальних заняттях.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625" y="206000"/>
            <a:ext cx="2356824" cy="314242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378" name="Google Shape;3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8050" y="3079751"/>
            <a:ext cx="2498299" cy="33310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DA3AFC0-619E-9AE5-E86B-06DA1FFBB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"/>
          <p:cNvSpPr/>
          <p:nvPr/>
        </p:nvSpPr>
        <p:spPr>
          <a:xfrm>
            <a:off x="2818613" y="394692"/>
            <a:ext cx="9223439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У закладі освіти розроблено план заходів із запобігання та протидії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булінгу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 Сплановані заходи реалізуються у систематичній діяльності членів педколективу та здобувачів освітнього процесу. </a:t>
            </a: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План заходів із запобігання будь-яким проявам дискримінації,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булінгу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в ліцеї, розроблено згідно документів: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1. Закон України «Про охорону дитинства»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2. Закон України «Про запобігання та протидію домашньому насильству»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3. Закон Україну «Про освіту»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4. Закон України «Про внесення змін до деяких законодавчих актів України щодо протидії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булінгу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(цькуванню).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5. Указ Президента України від 21 вересня 2020 року № 398/2020 «Про невідкладні заходи із запобігання та протидії домашньому насильству, насильству за ознакою статі ,захисту прав осіб, які постраждали від такого насильства»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6. «Нова українська школа»: концептуальні засади реформування середньої школи.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7. Наказ МОН України від 02.03.2018 №1047 «Про затвердження методичних рекомендацій щодо виявлення, реагування на випадки домашнього насильства і взаємодії педагогічних працівників із іншими органами та службами» 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8.Наказ МОН України від 28.12.2019 № 1646 «Деякі питання реагування на випадки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булінгу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(цькування) та застосування заходів виховного впливу в закладах освіти»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2349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9. Наказ « Про запобігання та протидію </a:t>
            </a:r>
            <a:r>
              <a:rPr lang="uk-UA" sz="1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булінгу</a:t>
            </a:r>
            <a:r>
              <a:rPr lang="uk-UA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(цькуванню) в ліцеї №33» № 61 від 04.09.2023 р.</a:t>
            </a:r>
            <a:endParaRPr sz="1800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marL="93345" marR="23495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B346A3-CB4B-8DB1-018E-151221303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/>
          <p:nvPr/>
        </p:nvSpPr>
        <p:spPr>
          <a:xfrm>
            <a:off x="3086637" y="158340"/>
            <a:ext cx="88392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закладі освіти оприлюднено правила поведінки, які створені спільно з учасниками освітнього процесу та висвітлені у статуті  ліцею. Вони засновані на правах людини й спрямовані на формування позитивної мотивації в поведінці учнів.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28AE3-147E-94F3-6478-CD9E5BD67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505650-C6F8-F2A1-7FE0-48A340111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57" y="1825388"/>
            <a:ext cx="9462910" cy="44622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E6B71D-0F1B-1449-E779-4EF104EF3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sp>
        <p:nvSpPr>
          <p:cNvPr id="172" name="Google Shape;172;p13"/>
          <p:cNvSpPr/>
          <p:nvPr/>
        </p:nvSpPr>
        <p:spPr>
          <a:xfrm>
            <a:off x="2361500" y="0"/>
            <a:ext cx="9217200" cy="11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здобувачів освіти у Всеукраїнських учнівських олімпіадах 2023-2024 </a:t>
            </a:r>
            <a:r>
              <a:rPr lang="uk-UA" sz="3200" b="1" dirty="0" err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н.р</a:t>
            </a:r>
            <a:r>
              <a:rPr lang="uk-UA" sz="3200" b="1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та МАН</a:t>
            </a:r>
            <a:endParaRPr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02DFCC-51A1-DA6A-09BD-F8DBB851A45A}"/>
              </a:ext>
            </a:extLst>
          </p:cNvPr>
          <p:cNvSpPr txBox="1"/>
          <p:nvPr/>
        </p:nvSpPr>
        <p:spPr>
          <a:xfrm>
            <a:off x="2585301" y="1619129"/>
            <a:ext cx="92172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96850" algn="just"/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Переможці І (міського) етапу МАН – 5</a:t>
            </a:r>
          </a:p>
          <a:p>
            <a:pPr marR="196850" algn="just"/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Переможці ІІ (обласного) етапу МАН – 1 (ІІ місце Відділення: екологія та аграрні науки, секція : екологія)</a:t>
            </a:r>
          </a:p>
          <a:p>
            <a:pPr marR="196850" algn="just"/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Переможці ІІ туру Всеукраїнських учнівських олімпіад - 6 учнів.</a:t>
            </a:r>
          </a:p>
          <a:p>
            <a:pPr marR="196850" algn="just"/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Переможці ІІІ туру Всеукраїнських учнівських олімпіад - 2 учнів (правознавство, інформатика – 3 місце)</a:t>
            </a:r>
          </a:p>
          <a:p>
            <a:pPr marL="86995" marR="196850" algn="just">
              <a:spcAft>
                <a:spcPts val="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Переможці ІІ етапу Міжнародного конкурсу ім. </a:t>
            </a:r>
            <a:r>
              <a:rPr lang="uk-UA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П.Яцика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3</a:t>
            </a:r>
          </a:p>
          <a:p>
            <a:pPr marL="98425" marR="196850" indent="-4445" algn="just">
              <a:spcAft>
                <a:spcPts val="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ІІ етап інтернет - олімпіади "Крок до знань" (категорія "Біологія")</a:t>
            </a:r>
          </a:p>
          <a:p>
            <a:r>
              <a:rPr lang="uk-UA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https://youtu.be/RZ-XGdCnieo?si=auy7tAwiQHkSZMSE</a:t>
            </a:r>
            <a:endParaRPr lang="uk-UA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666F2D-EEE6-080D-1CB7-FF88B2A809DF}"/>
              </a:ext>
            </a:extLst>
          </p:cNvPr>
          <p:cNvSpPr txBox="1"/>
          <p:nvPr/>
        </p:nvSpPr>
        <p:spPr>
          <a:xfrm>
            <a:off x="2585301" y="4971981"/>
            <a:ext cx="89274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995" marR="196850" algn="just">
              <a:spcAft>
                <a:spcPts val="0"/>
              </a:spcAft>
            </a:pP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Участь у 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VIII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Всеукраїнській науковій </a:t>
            </a:r>
            <a:r>
              <a:rPr lang="uk-UA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конференції 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«Крок у науку» - 4 учні, 4 вчителі</a:t>
            </a:r>
          </a:p>
          <a:p>
            <a:r>
              <a:rPr lang="en-US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</a:t>
            </a:r>
            <a:r>
              <a:rPr lang="uk-UA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:</a:t>
            </a:r>
            <a:r>
              <a:rPr lang="en-US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//globalnauka.com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52d4cb6161_0_26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здобувачів освіти у МАН</a:t>
            </a:r>
            <a:endParaRPr sz="1000" dirty="0"/>
          </a:p>
        </p:txBody>
      </p:sp>
      <p:sp>
        <p:nvSpPr>
          <p:cNvPr id="194" name="Google Shape;194;g252d4cb6161_0_26"/>
          <p:cNvSpPr txBox="1"/>
          <p:nvPr/>
        </p:nvSpPr>
        <p:spPr>
          <a:xfrm>
            <a:off x="2234172" y="555131"/>
            <a:ext cx="5501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Ажисламова</a:t>
            </a:r>
            <a:r>
              <a:rPr lang="uk-UA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Марія (11-В клас)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 - переможець обласного етапу Всеукраїнського конкурсу - захисту науково-дослідницьких робіт учнів-членів МАН України. 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g252d4cb6161_0_26"/>
          <p:cNvSpPr txBox="1"/>
          <p:nvPr/>
        </p:nvSpPr>
        <p:spPr>
          <a:xfrm>
            <a:off x="6221709" y="1772320"/>
            <a:ext cx="5501699" cy="10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Ханієва</a:t>
            </a:r>
            <a:r>
              <a:rPr lang="uk-UA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Маліка</a:t>
            </a:r>
            <a:r>
              <a:rPr lang="uk-UA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(11-Б клас)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 - переможець І етапу Всеукраїнського конкурсу - захисту науково-дослідницьких робіт учнів-членів МАН України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0221CF-FE5B-10E1-0D5A-DEC92984C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sp>
        <p:nvSpPr>
          <p:cNvPr id="3" name="Google Shape;195;g252d4cb6161_0_26">
            <a:extLst>
              <a:ext uri="{FF2B5EF4-FFF2-40B4-BE49-F238E27FC236}">
                <a16:creationId xmlns:a16="http://schemas.microsoft.com/office/drawing/2014/main" id="{0EED4115-EED2-EFD8-CCF3-47E4687DA3BB}"/>
              </a:ext>
            </a:extLst>
          </p:cNvPr>
          <p:cNvSpPr txBox="1"/>
          <p:nvPr/>
        </p:nvSpPr>
        <p:spPr>
          <a:xfrm>
            <a:off x="2234172" y="2862147"/>
            <a:ext cx="5501699" cy="10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Вороновська</a:t>
            </a:r>
            <a:r>
              <a:rPr lang="uk-UA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Мирослава (9-А клас)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 - переможець І етапу Всеукраїнського конкурсу - захисту науково-дослідницьких робіт учнів-членів МАН України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195;g252d4cb6161_0_26">
            <a:extLst>
              <a:ext uri="{FF2B5EF4-FFF2-40B4-BE49-F238E27FC236}">
                <a16:creationId xmlns:a16="http://schemas.microsoft.com/office/drawing/2014/main" id="{43BABEC4-D9BF-67B4-8258-60C11D2A0696}"/>
              </a:ext>
            </a:extLst>
          </p:cNvPr>
          <p:cNvSpPr txBox="1"/>
          <p:nvPr/>
        </p:nvSpPr>
        <p:spPr>
          <a:xfrm>
            <a:off x="6458951" y="4044320"/>
            <a:ext cx="5501699" cy="10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Татара</a:t>
            </a:r>
            <a:r>
              <a:rPr lang="uk-UA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Мілена (11-Б клас)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 - переможець І етапу Всеукраїнського конкурсу - захисту науково-дослідницьких робіт учнів-членів МАН України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195;g252d4cb6161_0_26">
            <a:extLst>
              <a:ext uri="{FF2B5EF4-FFF2-40B4-BE49-F238E27FC236}">
                <a16:creationId xmlns:a16="http://schemas.microsoft.com/office/drawing/2014/main" id="{F91292C9-5103-82E4-5AFA-FBE601D53012}"/>
              </a:ext>
            </a:extLst>
          </p:cNvPr>
          <p:cNvSpPr txBox="1"/>
          <p:nvPr/>
        </p:nvSpPr>
        <p:spPr>
          <a:xfrm>
            <a:off x="2367718" y="5172068"/>
            <a:ext cx="5501699" cy="1093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Сомсікова</a:t>
            </a:r>
            <a:r>
              <a:rPr lang="uk-UA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Мілана (9-Б клас)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 - переможець І етапу Всеукраїнського конкурсу - захисту науково-дослідницьких робіт учнів-членів МАН України</a:t>
            </a:r>
            <a:endParaRPr sz="18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95E3CE-39C1-F605-9CEA-6DC2F5D66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417" y="2734720"/>
            <a:ext cx="1018578" cy="1309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1BE9EF-9FD8-1A38-4BA0-F58B7D034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8567" y="1570487"/>
            <a:ext cx="1008194" cy="1309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A67C472-A917-94B5-B82D-D9E59699E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8183" y="3813260"/>
            <a:ext cx="1018578" cy="135880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6FB7425-A282-CE68-D2A8-03864FA8582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22" t="15463" b="21690"/>
          <a:stretch/>
        </p:blipFill>
        <p:spPr>
          <a:xfrm>
            <a:off x="8135332" y="5121825"/>
            <a:ext cx="1216058" cy="15091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73C066A-BD93-1A1E-EDDD-DFECF527C2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01" y="555131"/>
            <a:ext cx="963994" cy="12774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2d9148427_3_0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07" name="Google Shape;207;g252d9148427_3_0"/>
          <p:cNvSpPr txBox="1"/>
          <p:nvPr/>
        </p:nvSpPr>
        <p:spPr>
          <a:xfrm>
            <a:off x="5170544" y="6071937"/>
            <a:ext cx="608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Фотоконкурс "Осінній </a:t>
            </a:r>
            <a:r>
              <a:rPr lang="en-US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Fest"</a:t>
            </a: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.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F819E6-299F-8750-6CF6-E0981D20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475E37-5CBD-F595-7373-702170DBC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2787" y="1718310"/>
            <a:ext cx="2797342" cy="37297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095776D-515F-E211-7D86-B9D740C02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73201" y="902766"/>
            <a:ext cx="2797343" cy="39696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2899B0-9DB9-7CA7-27B0-D88D43D6C0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717" y="902766"/>
            <a:ext cx="3113454" cy="415127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52d9148427_2_118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15" name="Google Shape;215;g252d9148427_2_118"/>
          <p:cNvSpPr txBox="1"/>
          <p:nvPr/>
        </p:nvSpPr>
        <p:spPr>
          <a:xfrm>
            <a:off x="2129983" y="6004638"/>
            <a:ext cx="60882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 err="1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Патріотичний</a:t>
            </a:r>
            <a:r>
              <a:rPr lang="ru-RU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 </a:t>
            </a:r>
            <a:r>
              <a:rPr lang="ru-RU" sz="2000" dirty="0" err="1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Квіз</a:t>
            </a:r>
            <a:r>
              <a:rPr lang="ru-RU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 "В </a:t>
            </a:r>
            <a:r>
              <a:rPr lang="ru-RU" sz="2000" dirty="0" err="1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єдності</a:t>
            </a:r>
            <a:r>
              <a:rPr lang="ru-RU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 наша сила".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61C9B9-40DD-99DB-639A-D82C0E216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B7154D-B0DC-A9BE-F277-238D89004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8289" y="3555497"/>
            <a:ext cx="3840195" cy="28801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F6D351-6B5D-95CE-173C-824D829D0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259" y="773736"/>
            <a:ext cx="3840194" cy="51202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38CB23-B9F5-EAB9-68C4-81EDE190E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540" y="796324"/>
            <a:ext cx="3840195" cy="288014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048C3C-C5AB-4D42-E64C-CDEE50658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799" y="709421"/>
            <a:ext cx="4966391" cy="2719579"/>
          </a:xfrm>
          <a:prstGeom prst="rect">
            <a:avLst/>
          </a:prstGeom>
        </p:spPr>
      </p:pic>
      <p:sp>
        <p:nvSpPr>
          <p:cNvPr id="248" name="Google Shape;248;g252d9148427_2_77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53" name="Google Shape;253;g252d9148427_2_77"/>
          <p:cNvSpPr txBox="1"/>
          <p:nvPr/>
        </p:nvSpPr>
        <p:spPr>
          <a:xfrm>
            <a:off x="2942349" y="5556809"/>
            <a:ext cx="4278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Переможці міських та районних конкурсів талантів.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D8E2988-E26E-792C-0BFA-2F34623A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87449B-926E-CFE3-4943-CE3E97B92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164" y="1544402"/>
            <a:ext cx="3497893" cy="35773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EC9FEA-9031-A865-ABD1-0C620C5C52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182" t="6316" r="31251" b="13684"/>
          <a:stretch/>
        </p:blipFill>
        <p:spPr>
          <a:xfrm>
            <a:off x="8952641" y="2996212"/>
            <a:ext cx="3052350" cy="37960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2d9148427_2_98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pic>
        <p:nvPicPr>
          <p:cNvPr id="261" name="Google Shape;261;g252d9148427_2_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9200" y="794775"/>
            <a:ext cx="2634225" cy="26342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262" name="Google Shape;262;g252d9148427_2_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26550" y="3429001"/>
            <a:ext cx="3660339" cy="20606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263" name="Google Shape;263;g252d9148427_2_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26150" y="738475"/>
            <a:ext cx="3760749" cy="21171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264" name="Google Shape;264;g252d9148427_2_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5751" y="3679801"/>
            <a:ext cx="3405175" cy="191698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sp>
        <p:nvSpPr>
          <p:cNvPr id="265" name="Google Shape;265;g252d9148427_2_98"/>
          <p:cNvSpPr txBox="1"/>
          <p:nvPr/>
        </p:nvSpPr>
        <p:spPr>
          <a:xfrm>
            <a:off x="4970300" y="5954300"/>
            <a:ext cx="4126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Співпраця зі шкільним офіцером поліції та  працівниками ДСНС.</a:t>
            </a:r>
            <a:endParaRPr sz="200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C03C32-77A8-F124-FAF4-046C5ECC9F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CEF48E-0F95-84A3-6F48-31431AE16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43"/>
          <a:stretch/>
        </p:blipFill>
        <p:spPr>
          <a:xfrm>
            <a:off x="6370519" y="2534627"/>
            <a:ext cx="2216217" cy="39624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B69710-228A-E2A7-141A-BFED0A749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732" y="551675"/>
            <a:ext cx="4293268" cy="2806525"/>
          </a:xfrm>
          <a:prstGeom prst="rect">
            <a:avLst/>
          </a:prstGeom>
        </p:spPr>
      </p:pic>
      <p:sp>
        <p:nvSpPr>
          <p:cNvPr id="272" name="Google Shape;272;g252d9148427_2_0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75" name="Google Shape;275;g252d9148427_2_0"/>
          <p:cNvSpPr txBox="1"/>
          <p:nvPr/>
        </p:nvSpPr>
        <p:spPr>
          <a:xfrm>
            <a:off x="3936075" y="5813725"/>
            <a:ext cx="49503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76" name="Google Shape;276;g252d9148427_2_0"/>
          <p:cNvSpPr txBox="1"/>
          <p:nvPr/>
        </p:nvSpPr>
        <p:spPr>
          <a:xfrm>
            <a:off x="2229243" y="6450661"/>
            <a:ext cx="62055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Волонтерська діяльність. Разом до Перемоги.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615EAB-B517-7CCA-7BD7-0F6599EBB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CDBDF6-4EA4-7869-E55C-37058AD0E5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1993" y="975531"/>
            <a:ext cx="4293268" cy="235334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AC4AA3-107F-52AF-1637-7D6A36BD28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1126" y="3744030"/>
            <a:ext cx="3416479" cy="19384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69EFCD-37F4-E6BE-A5CF-9F5A18DC3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22513" y="788149"/>
            <a:ext cx="2394506" cy="5321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3990828-67D0-8576-DF39-0C351DADA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sp>
        <p:nvSpPr>
          <p:cNvPr id="91" name="Google Shape;91;p2"/>
          <p:cNvSpPr/>
          <p:nvPr/>
        </p:nvSpPr>
        <p:spPr>
          <a:xfrm>
            <a:off x="726914" y="359042"/>
            <a:ext cx="11602500" cy="68247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none" strike="noStrike" cap="none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</a:t>
            </a:r>
            <a:r>
              <a:rPr lang="uk-UA" sz="3600" b="1" i="0" u="none" strike="noStrike" cap="none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Загальні відомості про </a:t>
            </a:r>
            <a:r>
              <a:rPr lang="uk-UA" sz="3600" b="1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Ліцей</a:t>
            </a:r>
            <a:r>
              <a:rPr lang="uk-UA" sz="3600" b="1" i="0" u="none" strike="noStrike" cap="none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№ 33 ДМР:</a:t>
            </a:r>
            <a:endParaRPr sz="3600" b="1" i="0" u="none" strike="noStrike" cap="none" dirty="0">
              <a:solidFill>
                <a:srgbClr val="3C0FF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Повна назва закладу освіти:      </a:t>
            </a:r>
            <a:endParaRPr lang="uk-UA" dirty="0"/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3200" b="1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1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ctr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0" i="1" u="none" strike="noStrike" cap="none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Дніпровський Ліцей № 33 Дніпровської міської ради </a:t>
            </a:r>
            <a:endParaRPr sz="3200" b="0" i="1" u="none" strike="noStrike" cap="none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1" u="none" strike="noStrike" cap="none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rPr lang="uk-UA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Форма власності -</a:t>
            </a:r>
            <a:r>
              <a:rPr lang="uk-UA" sz="3200" b="0" i="1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uk-UA" sz="3200" b="0" i="1" u="none" strike="noStrike" cap="none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комунальна</a:t>
            </a:r>
            <a:endParaRPr sz="3200" b="0" i="0" u="none" strike="noStrike" cap="none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lang="uk-UA"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endParaRPr lang="ru-RU" dirty="0"/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</a:t>
            </a:r>
            <a:r>
              <a:rPr lang="ru-RU" sz="3200" b="0" i="0" u="none" strike="noStrike" cap="none" dirty="0" err="1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Юридична</a:t>
            </a:r>
            <a:r>
              <a:rPr lang="ru-RU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адреса: </a:t>
            </a:r>
            <a:r>
              <a:rPr lang="ru-RU" sz="3200" b="0" i="1" u="none" strike="noStrike" cap="none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49070, м. </a:t>
            </a:r>
            <a:r>
              <a:rPr lang="ru-RU" sz="3200" b="0" i="1" u="none" strike="noStrike" cap="none" dirty="0" err="1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Дніпро</a:t>
            </a:r>
            <a:r>
              <a:rPr lang="ru-RU" sz="3200" b="0" i="1" u="none" strike="noStrike" cap="none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-RU" sz="3200" b="0" i="1" u="none" strike="noStrike" cap="none" dirty="0" err="1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вул</a:t>
            </a:r>
            <a:r>
              <a:rPr lang="ru-RU" sz="3200" b="0" i="1" u="none" strike="noStrike" cap="none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Троїцька,1 </a:t>
            </a: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dirty="0"/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endParaRPr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0" i="0" u="none" strike="noStrike" cap="none" dirty="0">
                <a:solidFill>
                  <a:srgbClr val="0033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Мова  навчання – </a:t>
            </a:r>
            <a:r>
              <a:rPr lang="uk-UA" sz="3200" b="0" i="1" u="none" strike="noStrike" cap="none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українська</a:t>
            </a: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3200" i="1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3200" i="1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0" i="1" u="none" strike="noStrike" cap="none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</a:t>
            </a: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i="1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У  закладі забезпечено відкритість і </a:t>
            </a: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3200" i="1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r>
              <a:rPr lang="uk-UA" sz="3200" i="1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прозорість діяльності</a:t>
            </a:r>
            <a:r>
              <a:rPr lang="uk-UA" sz="2400" i="1" dirty="0">
                <a:solidFill>
                  <a:srgbClr val="0066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uk-UA" sz="2400" dirty="0"/>
              <a:t> 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http://nvk33.dp.ua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   https://www.facebook.com/profile.php?id=61551334736698</a:t>
            </a:r>
            <a:r>
              <a:rPr lang="uk-UA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https://www.tiktok.com/@licey_33_dmr?_t=8lytnJiDQWc&amp;_r=1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r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uk-UA" sz="2400" b="0" i="1" u="none" strike="noStrike" cap="none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66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33C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139700" algn="just" rtl="0">
              <a:lnSpc>
                <a:spcPct val="3281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2d9148427_2_48"/>
          <p:cNvSpPr/>
          <p:nvPr/>
        </p:nvSpPr>
        <p:spPr>
          <a:xfrm>
            <a:off x="2915150" y="14370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28" name="Google Shape;228;g252d9148427_2_48"/>
          <p:cNvSpPr txBox="1"/>
          <p:nvPr/>
        </p:nvSpPr>
        <p:spPr>
          <a:xfrm>
            <a:off x="1639168" y="5657967"/>
            <a:ext cx="5402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Дніпро. Різдво. Разом.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780852-4131-A1EC-639C-8588DD70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73188B-B5A8-703B-7A22-A4E572BAFF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460" y="794842"/>
            <a:ext cx="3992540" cy="29944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D2FCD6-7D6F-CF7B-F813-C81A18858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4208" y="798601"/>
            <a:ext cx="4920342" cy="29906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E45899-D69A-F927-42B2-66D2A56D51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1268" y="3857760"/>
            <a:ext cx="3850105" cy="28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82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2d9148427_2_67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97" name="Google Shape;297;g252d9148427_2_67"/>
          <p:cNvSpPr txBox="1"/>
          <p:nvPr/>
        </p:nvSpPr>
        <p:spPr>
          <a:xfrm>
            <a:off x="2782500" y="5811614"/>
            <a:ext cx="662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Тарас Шевченко каже….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9868F-1078-8D33-52FB-87333F901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E12A84-D236-7179-CB7E-397D6B52E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897" y="606926"/>
            <a:ext cx="3281912" cy="4641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FD8B53-7ABE-6A42-63A6-97887BB9F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6827" y="1029672"/>
            <a:ext cx="2983174" cy="51254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F5CBA7-74AA-8C2D-88E3-57DDEB6B60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5237" y="1309801"/>
            <a:ext cx="2983017" cy="42190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2d9148427_2_67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97" name="Google Shape;297;g252d9148427_2_67"/>
          <p:cNvSpPr txBox="1"/>
          <p:nvPr/>
        </p:nvSpPr>
        <p:spPr>
          <a:xfrm>
            <a:off x="2413531" y="6365399"/>
            <a:ext cx="662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Кольоровий тиждень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9868F-1078-8D33-52FB-87333F901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24C9A80-B12F-7DF1-FE36-B4A2C56DA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558" y="654902"/>
            <a:ext cx="3978442" cy="29838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B03B34-AEE4-2FFD-8281-DBDA4F7D6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6442" y="3907023"/>
            <a:ext cx="3683429" cy="27625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B56098-A805-C007-BE83-41B17990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73" t="28042" r="7966" b="15172"/>
          <a:stretch/>
        </p:blipFill>
        <p:spPr>
          <a:xfrm>
            <a:off x="8301689" y="689472"/>
            <a:ext cx="3286026" cy="29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24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52d9148427_2_67"/>
          <p:cNvSpPr/>
          <p:nvPr/>
        </p:nvSpPr>
        <p:spPr>
          <a:xfrm>
            <a:off x="2999300" y="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97" name="Google Shape;297;g252d9148427_2_67"/>
          <p:cNvSpPr txBox="1"/>
          <p:nvPr/>
        </p:nvSpPr>
        <p:spPr>
          <a:xfrm>
            <a:off x="2782500" y="5811614"/>
            <a:ext cx="6627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Кольоровий тиждень</a:t>
            </a:r>
            <a:endParaRPr sz="2000" dirty="0">
              <a:solidFill>
                <a:srgbClr val="CC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D49868F-1078-8D33-52FB-87333F901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E2796F-E97F-120F-18A9-EA071AA52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36" t="34576" r="3775" b="15459"/>
          <a:stretch/>
        </p:blipFill>
        <p:spPr>
          <a:xfrm>
            <a:off x="8020690" y="705212"/>
            <a:ext cx="3874275" cy="28554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E28344-1F77-ACDE-46F4-7E81C52BE7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919" b="20456"/>
          <a:stretch/>
        </p:blipFill>
        <p:spPr>
          <a:xfrm>
            <a:off x="7196197" y="3429000"/>
            <a:ext cx="4286250" cy="32361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B2D039-0111-AD04-411D-2DDDCF9041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77" t="12117" b="17986"/>
          <a:stretch/>
        </p:blipFill>
        <p:spPr>
          <a:xfrm>
            <a:off x="2522930" y="787289"/>
            <a:ext cx="4357002" cy="424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02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2d9148427_2_48"/>
          <p:cNvSpPr/>
          <p:nvPr/>
        </p:nvSpPr>
        <p:spPr>
          <a:xfrm>
            <a:off x="2915150" y="14370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28" name="Google Shape;228;g252d9148427_2_48"/>
          <p:cNvSpPr txBox="1"/>
          <p:nvPr/>
        </p:nvSpPr>
        <p:spPr>
          <a:xfrm>
            <a:off x="2842326" y="5738976"/>
            <a:ext cx="5402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Випускники 2024 для майбутніх поколінь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780852-4131-A1EC-639C-8588DD70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E36FC-3822-0BFD-7543-951725023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72" y="798601"/>
            <a:ext cx="2926302" cy="39017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5E66FF-8118-EE99-BF9D-F1BB21A825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7654" y="1453501"/>
            <a:ext cx="3073567" cy="409808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1FAD58-BF18-4332-8DAF-F470763A22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9481" y="2133298"/>
            <a:ext cx="3073568" cy="409809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52d9148427_2_48"/>
          <p:cNvSpPr/>
          <p:nvPr/>
        </p:nvSpPr>
        <p:spPr>
          <a:xfrm>
            <a:off x="2915150" y="143701"/>
            <a:ext cx="8579400" cy="13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Національна ідентичність дніпрян</a:t>
            </a:r>
            <a:endParaRPr sz="1000"/>
          </a:p>
        </p:txBody>
      </p:sp>
      <p:sp>
        <p:nvSpPr>
          <p:cNvPr id="228" name="Google Shape;228;g252d9148427_2_48"/>
          <p:cNvSpPr txBox="1"/>
          <p:nvPr/>
        </p:nvSpPr>
        <p:spPr>
          <a:xfrm>
            <a:off x="2058402" y="6221887"/>
            <a:ext cx="5402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rgbClr val="CC0000"/>
                </a:solidFill>
                <a:latin typeface="Pacifico"/>
                <a:ea typeface="Pacifico"/>
                <a:cs typeface="Pacifico"/>
                <a:sym typeface="Pacifico"/>
              </a:rPr>
              <a:t>«Всеукраїнські шкільні ліги пліч-о-пліч»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780852-4131-A1EC-639C-8588DD70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99E441-F52B-056D-04D5-C2349FF76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" t="25502" r="-951" b="24031"/>
          <a:stretch/>
        </p:blipFill>
        <p:spPr>
          <a:xfrm>
            <a:off x="7457956" y="3695325"/>
            <a:ext cx="4436024" cy="29568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776A00-602D-06D6-DCA9-C4B129882A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978" y="798601"/>
            <a:ext cx="4436024" cy="33270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101D81B-62AC-D4D4-6341-63E5C8CB92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0274" y="798601"/>
            <a:ext cx="3705726" cy="49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236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3036B3-DEC1-5213-7D76-C9A7EECB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sp>
        <p:nvSpPr>
          <p:cNvPr id="303" name="Google Shape;303;p14"/>
          <p:cNvSpPr/>
          <p:nvPr/>
        </p:nvSpPr>
        <p:spPr>
          <a:xfrm>
            <a:off x="1376313" y="145720"/>
            <a:ext cx="10643361" cy="7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 оцінювання результатів навчання учнів</a:t>
            </a:r>
            <a:endParaRPr dirty="0"/>
          </a:p>
        </p:txBody>
      </p:sp>
      <p:sp>
        <p:nvSpPr>
          <p:cNvPr id="304" name="Google Shape;304;p14"/>
          <p:cNvSpPr/>
          <p:nvPr/>
        </p:nvSpPr>
        <p:spPr>
          <a:xfrm>
            <a:off x="2403835" y="889863"/>
            <a:ext cx="9144500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345" marR="136525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 оцінювання в закладі освіти є прозорим і зрозумілим для всіх учасників освітнього процесу. Учні інформовані про критерії оцінювання та розуміють як і за що їх оцінюють. Критерії оцінювання навчальних досягнень учнів спираються на критерії оцінювання затверджені Міністерством освіти і науки України. При виконанні обов’язкового виду роботи вчитель враховує особливості вивчення теми (обсяг годин на вивчення, кількість обов’язкових робіт), освітню програму ліцею, </a:t>
            </a:r>
            <a:r>
              <a:rPr lang="uk-UA" sz="1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компетентнісний</a:t>
            </a: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підхід до викладання предмету, організаційну форму проведення навчального заняття). 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345" marR="136525" lvl="0" algn="just"/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Інформація про критерії оцінювання доноситься до учнів у різних формах: в усній формі, розміщенням на інформаційному стенді у класі, через електронну пошту, на активній інтернет-платформі. Питання оцінювання навчальних досягнень розглядається на засіданнях методичних об’єднань. </a:t>
            </a:r>
          </a:p>
          <a:p>
            <a:pPr marL="93345" marR="136525" lvl="0" algn="just"/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Оцінювання навчальних досягнень учнів у ліцеї: </a:t>
            </a:r>
          </a:p>
          <a:p>
            <a:pPr marL="93345" marR="136525" lvl="0" algn="just"/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1. Учителі дотримуються вимог щодо обов’язкових результатів навчання з урахуванням </a:t>
            </a:r>
            <a:r>
              <a:rPr lang="uk-UA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компетентнісного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 підходу з ключовими </a:t>
            </a:r>
            <a:r>
              <a:rPr lang="uk-UA" sz="1800" dirty="0" err="1">
                <a:latin typeface="Times New Roman"/>
                <a:ea typeface="Times New Roman"/>
                <a:cs typeface="Times New Roman"/>
                <a:sym typeface="Times New Roman"/>
              </a:rPr>
              <a:t>компетентостями</a:t>
            </a:r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</a:p>
          <a:p>
            <a:pPr marL="93345" marR="144780" lvl="0" algn="just"/>
            <a:r>
              <a:rPr lang="uk-UA" sz="1800" dirty="0"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uk-UA" sz="18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 дотримуються принципів академічної доброчесності, тобто на виставлення оцінок не впливають жодні інші чинники, крім результатів навчання.</a:t>
            </a: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5"/>
          <p:cNvSpPr/>
          <p:nvPr/>
        </p:nvSpPr>
        <p:spPr>
          <a:xfrm>
            <a:off x="2841800" y="350500"/>
            <a:ext cx="91053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ліцеї в 2023-2024 навчальному році були проведені засідання педагогічної ради на теми :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144780" lvl="0" indent="-361950" algn="just" rtl="0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uk-UA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безпечного освітнього простору, запобігання </a:t>
            </a:r>
            <a:r>
              <a:rPr lang="uk-UA" sz="2000" b="0" i="0" dirty="0" err="1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в ліцеї</a:t>
            </a:r>
          </a:p>
          <a:p>
            <a:pPr marL="457200" marR="144780" lvl="0" indent="-361950" algn="just" rtl="0">
              <a:spcBef>
                <a:spcPts val="0"/>
              </a:spcBef>
              <a:spcAft>
                <a:spcPts val="0"/>
              </a:spcAft>
              <a:buSzPts val="2100"/>
              <a:buFont typeface="Times New Roman"/>
              <a:buChar char="-"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Зрозуміти стрес: як учителю дбати про своє ментальне здоров’я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2" name="Google Shape;31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0887" y="1783543"/>
            <a:ext cx="3235998" cy="270816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A3CEAB-75BD-19C3-89D2-CBE5CB522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6A3D05BD-8A51-4346-BB78-E3BE0C73A6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7E1C15-929D-1921-47DF-BA0FCA0C6A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1790" y="1663493"/>
            <a:ext cx="3506772" cy="26300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B8EF1F-89EF-737F-58AC-10CB51E804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5465" y="4189949"/>
            <a:ext cx="3407023" cy="255526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52ca1b21c1_0_1"/>
          <p:cNvSpPr/>
          <p:nvPr/>
        </p:nvSpPr>
        <p:spPr>
          <a:xfrm>
            <a:off x="2412925" y="208950"/>
            <a:ext cx="9702600" cy="220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У ліцеї постійно проводяться </a:t>
            </a:r>
            <a:r>
              <a:rPr lang="uk-UA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моніторинги</a:t>
            </a: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результатів навчання здобувачів освіти для забезпечення 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всіх учасників освітнього процесу зворотним зв'язком. Це дозволяє вносити зміни в хід реалізації освітньої програми з метою підвищення якості її результатів, коригувати роботу педагогів, підвищувати якість і об’єктивність оцінювання навчальних досягнень учнів з окремих предметів. Моніторингові дослідження дозволяють вивчати </a:t>
            </a:r>
            <a:r>
              <a:rPr lang="uk-UA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компетентнісний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підхід в оцінюванні навчальних досягнень здобувачів освіти, як всього класу, так окремих учнів. </a:t>
            </a: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19" name="Google Shape;319;g252ca1b21c1_0_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825" y="2917925"/>
            <a:ext cx="4375649" cy="32628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320" name="Google Shape;320;g252ca1b21c1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57925" y="3324625"/>
            <a:ext cx="4854028" cy="32628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75D961-48EE-E168-C6FC-420C14745C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"/>
          <p:cNvSpPr/>
          <p:nvPr/>
        </p:nvSpPr>
        <p:spPr>
          <a:xfrm>
            <a:off x="2147283" y="1419999"/>
            <a:ext cx="10044717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У своїй практиці педагоги ліцею використовують такі освітні технології: технології модульного навчання, технології розвиваючого навчання, особистісно орієнтовані технології, інформаційні технології (аудіо, кіно, відео), технології дистанційного навчання </a:t>
            </a:r>
            <a:r>
              <a:rPr lang="uk-UA" sz="1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</a:t>
            </a: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групи, Microsoft, ZOOM), ігрові технології, диференційовані технології навчання та ін. Вчителі проводять лекції, семінари, практичні заняття, лабораторні заняття, консультації з використанням інтерактивних </a:t>
            </a:r>
            <a:r>
              <a:rPr lang="uk-UA" sz="1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методик</a:t>
            </a: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На </a:t>
            </a:r>
            <a:r>
              <a:rPr lang="uk-UA" sz="1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уроках</a:t>
            </a: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вчителі використовують інтерактивні панелі, засоби зв'язку з Інтернетом.</a:t>
            </a:r>
            <a:endParaRPr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16"/>
          <p:cNvSpPr/>
          <p:nvPr/>
        </p:nvSpPr>
        <p:spPr>
          <a:xfrm>
            <a:off x="2234172" y="0"/>
            <a:ext cx="9825306" cy="15434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uk-UA" sz="2800" b="1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Педагогічні кадри</a:t>
            </a:r>
          </a:p>
          <a:p>
            <a:pPr lvl="0" algn="just">
              <a:lnSpc>
                <a:spcPct val="115000"/>
              </a:lnSpc>
            </a:pP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Високоякісна освіта – це запорука високорозвиненої країни, а гарантом якості освіти є педагог-професіонал. На сьогодні Ліцей №33 ДМР має потужний кадровий потенціал, який дозволяє реалізувати  амбітні освітянські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проєкти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111;p5"/>
          <p:cNvSpPr/>
          <p:nvPr/>
        </p:nvSpPr>
        <p:spPr>
          <a:xfrm>
            <a:off x="1484045" y="3193926"/>
            <a:ext cx="1037820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b="1" i="0" u="none" strike="noStrike" cap="none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Дані про кількісний склад працівників</a:t>
            </a:r>
            <a:r>
              <a:rPr lang="uk-UA" sz="2000" dirty="0"/>
              <a:t> </a:t>
            </a:r>
            <a:r>
              <a:rPr lang="uk-UA" sz="2000" b="1" i="0" u="none" strike="noStrike" cap="none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закладі</a:t>
            </a:r>
            <a:endParaRPr sz="2000" b="1" i="0" u="none" strike="noStrike" cap="none" dirty="0">
              <a:solidFill>
                <a:srgbClr val="3C0FF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8" name="Google Shape;112;p5"/>
          <p:cNvGraphicFramePr/>
          <p:nvPr>
            <p:extLst>
              <p:ext uri="{D42A27DB-BD31-4B8C-83A1-F6EECF244321}">
                <p14:modId xmlns:p14="http://schemas.microsoft.com/office/powerpoint/2010/main" val="348899078"/>
              </p:ext>
            </p:extLst>
          </p:nvPr>
        </p:nvGraphicFramePr>
        <p:xfrm>
          <a:off x="2648932" y="3664074"/>
          <a:ext cx="3818542" cy="3111560"/>
        </p:xfrm>
        <a:graphic>
          <a:graphicData uri="http://schemas.openxmlformats.org/drawingml/2006/table">
            <a:tbl>
              <a:tblPr>
                <a:noFill/>
                <a:tableStyleId>{8332D5CA-FCBC-411D-BA4A-CBDE1D64178E}</a:tableStyleId>
              </a:tblPr>
              <a:tblGrid>
                <a:gridCol w="2930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7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00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Усього педагогічних працівників</a:t>
                      </a:r>
                      <a:endParaRPr sz="1400" dirty="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/>
                        <a:t> </a:t>
                      </a:r>
                      <a:endParaRPr sz="1400">
                        <a:solidFill>
                          <a:srgbClr val="0033CC"/>
                        </a:solidFill>
                        <a:latin typeface="Times"/>
                        <a:ea typeface="Times"/>
                        <a:cs typeface="Times"/>
                        <a:sym typeface="Times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2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 них:</a:t>
                      </a:r>
                      <a:endParaRPr sz="1400" dirty="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</a:t>
                      </a:r>
                      <a:endParaRPr sz="140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475">
                <a:tc>
                  <a:txBody>
                    <a:bodyPr/>
                    <a:lstStyle/>
                    <a:p>
                      <a:pPr marL="342900" marR="0" lvl="0" indent="-228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55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Учителів</a:t>
                      </a:r>
                      <a:endParaRPr sz="1400" dirty="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39">
                <a:tc>
                  <a:txBody>
                    <a:bodyPr/>
                    <a:lstStyle/>
                    <a:p>
                      <a:pPr marL="342900" marR="0" lvl="0" indent="-228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4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55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uk-UA" sz="14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Соціальних педагогів</a:t>
                      </a:r>
                      <a:endParaRPr sz="1400" dirty="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1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39">
                <a:tc>
                  <a:txBody>
                    <a:bodyPr/>
                    <a:lstStyle/>
                    <a:p>
                      <a:pPr marL="342900" marR="0" lvl="0" indent="-228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55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педагогів-організаторів</a:t>
                      </a:r>
                      <a:endParaRPr sz="140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591">
                <a:tc>
                  <a:txBody>
                    <a:bodyPr/>
                    <a:lstStyle/>
                    <a:p>
                      <a:pPr marL="342900" marR="0" lvl="0" indent="-228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355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Noto Sans Symbols"/>
                        <a:buChar char="∙"/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керівників гуртків</a:t>
                      </a: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342900" marR="0" lvl="0" indent="-228600" algn="l" rtl="0">
                        <a:lnSpc>
                          <a:spcPct val="61111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None/>
                      </a:pP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2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Усього обслуговуючого персоналу</a:t>
                      </a:r>
                      <a:endParaRPr sz="140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20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24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Усього працівників</a:t>
                      </a:r>
                      <a:endParaRPr sz="140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 61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09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5555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 них працює за сумісництвом</a:t>
                      </a:r>
                      <a:endParaRPr sz="1400">
                        <a:solidFill>
                          <a:srgbClr val="0033C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400" dirty="0">
                          <a:solidFill>
                            <a:schemeClr val="tx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  <a:endParaRPr sz="14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32375" marR="32375" marT="32375" marB="32375">
                    <a:lnL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C0FFD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0D84FD-3D89-7048-8B31-FBF21A741F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7" name="Google Shape;97;p3"/>
          <p:cNvGraphicFramePr/>
          <p:nvPr>
            <p:extLst>
              <p:ext uri="{D42A27DB-BD31-4B8C-83A1-F6EECF244321}">
                <p14:modId xmlns:p14="http://schemas.microsoft.com/office/powerpoint/2010/main" val="2782126940"/>
              </p:ext>
            </p:extLst>
          </p:nvPr>
        </p:nvGraphicFramePr>
        <p:xfrm>
          <a:off x="2338475" y="2017702"/>
          <a:ext cx="9607825" cy="4335417"/>
        </p:xfrm>
        <a:graphic>
          <a:graphicData uri="http://schemas.openxmlformats.org/drawingml/2006/table">
            <a:tbl>
              <a:tblPr>
                <a:noFill/>
                <a:tableStyleId>{A5CF9223-7C7E-4B57-B594-FC7E0D7BCC22}</a:tableStyleId>
              </a:tblPr>
              <a:tblGrid>
                <a:gridCol w="115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31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5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070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550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80425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Ліцей № 33</a:t>
                      </a:r>
                      <a:endParaRPr sz="1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Усього  у </a:t>
                      </a:r>
                      <a:endParaRPr dirty="0"/>
                    </a:p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закладі</a:t>
                      </a:r>
                      <a:endParaRPr sz="1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700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277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Початкова школа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Основна школа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Старша школа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75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277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класи</a:t>
                      </a:r>
                      <a:endParaRPr sz="18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5–9 класи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10–11  класи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sz="1600" b="1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277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5277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К-сть класів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277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5277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К-сть учнів</a:t>
                      </a:r>
                      <a:endParaRPr sz="18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К-сть класів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К-сть учнів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К-сть класів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u="none" strike="noStrike" cap="non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ctr" rtl="0">
                        <a:lnSpc>
                          <a:spcPct val="593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К-сть учнів</a:t>
                      </a:r>
                      <a:endParaRPr sz="1600" b="1" u="none" strike="noStrike" cap="non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 anchor="ctr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91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8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62 </a:t>
                      </a:r>
                      <a:endParaRPr sz="180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16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474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7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u="none" strike="noStrike" cap="none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191</a:t>
                      </a:r>
                      <a:endParaRPr sz="1600" u="none" strike="noStrike" cap="none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40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8575" marR="28575" marT="36200" marB="362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Усього класів: 25</a:t>
                      </a:r>
                      <a:endParaRPr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40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/>
                    </a:p>
                  </a:txBody>
                  <a:tcPr marL="28575" marR="28575" marT="36200" marB="362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Усього учнів: 727</a:t>
                      </a:r>
                      <a:endParaRPr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6800">
                <a:tc gridSpan="6"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/>
                    </a:p>
                  </a:txBody>
                  <a:tcPr marL="28575" marR="28575" marT="36200" marB="362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dirty="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Середня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endParaRPr dirty="0"/>
                    </a:p>
                    <a:p>
                      <a:pPr marL="0" marR="0" lvl="0" indent="0" algn="l" rtl="0">
                        <a:lnSpc>
                          <a:spcPct val="6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наповнюваність: 29,1</a:t>
                      </a:r>
                      <a:endParaRPr sz="16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36200" marB="36200">
                    <a:lnL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8" name="Google Shape;98;p3"/>
          <p:cNvSpPr/>
          <p:nvPr/>
        </p:nvSpPr>
        <p:spPr>
          <a:xfrm>
            <a:off x="2338466" y="522931"/>
            <a:ext cx="9853534" cy="1494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i="0" u="none" strike="noStrike" cap="none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Дані про кількість класів та кількість учнів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uk-UA" sz="3600" b="1" i="0" u="none" strike="noStrike" cap="none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закладі</a:t>
            </a:r>
            <a:endParaRPr sz="3600" b="1" i="0" u="none" strike="noStrike" cap="none">
              <a:solidFill>
                <a:srgbClr val="3C0FF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6789BF-CD33-BC3F-EC33-F36D75521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/>
          <p:cNvSpPr/>
          <p:nvPr/>
        </p:nvSpPr>
        <p:spPr>
          <a:xfrm>
            <a:off x="2455501" y="104725"/>
            <a:ext cx="9187800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Ліцей забезпечений кадрами на 100% у відповідності зі штатним розкладом та освітньою програмою.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100% викладачів мають вищу освіту. Відповідність базової освіти займаним посадам складає 100%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Всього вчителів - 35+6 сумісники , з них :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Кандидати наук (в тому числі сумісники) - 3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Вчитель-методист- 15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Відмінник освіти України- 1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Старший вчитель- 4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Вчитель вищої категорії -28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Вчитель I категорії- 1 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Вчитель II категорії- 4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84150" marR="0" lvl="0" indent="-9017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Спеціаліст- 7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2E5AA0C-48B7-E2B6-2128-5C8B0CF262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22DFD570-76C9-8B80-92DC-1A5FF401D8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5065292"/>
              </p:ext>
            </p:extLst>
          </p:nvPr>
        </p:nvGraphicFramePr>
        <p:xfrm>
          <a:off x="5616754" y="2375554"/>
          <a:ext cx="6247876" cy="3886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"/>
          <p:cNvSpPr/>
          <p:nvPr/>
        </p:nvSpPr>
        <p:spPr>
          <a:xfrm>
            <a:off x="2356834" y="143694"/>
            <a:ext cx="9702644" cy="5447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</a:t>
            </a:r>
            <a:r>
              <a:rPr lang="uk-UA" sz="20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Заходи щодо укомплектування кадрами</a:t>
            </a: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Заключено договори про партнерство та співробітництво з УДХТУ, НТУ «Дніпровська політехніка», ПДАБА, Харківський НЮУ ім. Я. Мудрого, ДНУ ім.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О.Гончара</a:t>
            </a:r>
            <a:endParaRPr lang="uk-UA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800" dirty="0"/>
              <a:t> </a:t>
            </a:r>
            <a:r>
              <a:rPr lang="uk-UA" sz="1800" u="sng" dirty="0">
                <a:hlinkClick r:id="rId3"/>
              </a:rPr>
              <a:t>https://www.facebook.com/share/p/VGDASNKZ8Uos8xbg/</a:t>
            </a:r>
            <a:endParaRPr lang="uk-UA" sz="1800" dirty="0"/>
          </a:p>
          <a:p>
            <a:pPr marL="93345" marR="14478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uk-UA" sz="1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uk-UA" sz="20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Участь педагогів у фахових конкурсах</a:t>
            </a: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Конкурс «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NEO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світній арсенал»</a:t>
            </a:r>
          </a:p>
          <a:p>
            <a:r>
              <a:rPr lang="uk-UA" sz="1800" u="sng" dirty="0">
                <a:hlinkClick r:id="rId4"/>
              </a:rPr>
              <a:t>https://youtu.be/qAYtCp3RKGc?si=XjI4UYJkbBRxxMjb</a:t>
            </a:r>
            <a:r>
              <a:rPr lang="uk-UA" sz="1800" dirty="0"/>
              <a:t> </a:t>
            </a: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Конкурс «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en-US" sz="1800" u="sng" dirty="0">
                <a:hlinkClick r:id="rId5"/>
              </a:rPr>
              <a:t>https</a:t>
            </a:r>
            <a:r>
              <a:rPr lang="uk-UA" sz="1800" u="sng" dirty="0">
                <a:hlinkClick r:id="rId5"/>
              </a:rPr>
              <a:t>://</a:t>
            </a:r>
            <a:r>
              <a:rPr lang="en-US" sz="1800" u="sng" dirty="0" err="1">
                <a:hlinkClick r:id="rId5"/>
              </a:rPr>
              <a:t>youtu</a:t>
            </a:r>
            <a:r>
              <a:rPr lang="uk-UA" sz="1800" u="sng" dirty="0">
                <a:hlinkClick r:id="rId5"/>
              </a:rPr>
              <a:t>.</a:t>
            </a:r>
            <a:r>
              <a:rPr lang="en-US" sz="1800" u="sng" dirty="0">
                <a:hlinkClick r:id="rId5"/>
              </a:rPr>
              <a:t>be</a:t>
            </a:r>
            <a:r>
              <a:rPr lang="uk-UA" sz="1800" u="sng" dirty="0">
                <a:hlinkClick r:id="rId5"/>
              </a:rPr>
              <a:t>/</a:t>
            </a:r>
            <a:r>
              <a:rPr lang="en-US" sz="1800" u="sng" dirty="0" err="1">
                <a:hlinkClick r:id="rId5"/>
              </a:rPr>
              <a:t>hA</a:t>
            </a:r>
            <a:r>
              <a:rPr lang="uk-UA" sz="1800" u="sng" dirty="0">
                <a:hlinkClick r:id="rId5"/>
              </a:rPr>
              <a:t>3</a:t>
            </a:r>
            <a:r>
              <a:rPr lang="en-US" sz="1800" u="sng" dirty="0" err="1">
                <a:hlinkClick r:id="rId5"/>
              </a:rPr>
              <a:t>YPXZgHzY</a:t>
            </a:r>
            <a:r>
              <a:rPr lang="en-US" sz="1800" dirty="0"/>
              <a:t> </a:t>
            </a:r>
            <a:endParaRPr lang="uk-UA" sz="1800" dirty="0"/>
          </a:p>
          <a:p>
            <a:endParaRPr lang="uk-UA" sz="18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ctr"/>
            <a:r>
              <a:rPr lang="uk-UA" sz="2000" dirty="0">
                <a:solidFill>
                  <a:srgbClr val="0000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Розвиток професійної компетенції</a:t>
            </a: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Активна участь:</a:t>
            </a:r>
          </a:p>
          <a:p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організації та проведенні ІІ,ІІІ етапів «Всеукраїнських шкільних ліг  пліч-о-пліч» </a:t>
            </a:r>
          </a:p>
          <a:p>
            <a:r>
              <a:rPr lang="uk-UA" sz="1800" u="sng" dirty="0">
                <a:hlinkClick r:id="rId6"/>
              </a:rPr>
              <a:t>https://www.facebook.com/share/p/dGWueNAvpi8ZEENm/</a:t>
            </a:r>
            <a:r>
              <a:rPr lang="uk-UA" sz="1800" u="sng" dirty="0"/>
              <a:t>;</a:t>
            </a:r>
          </a:p>
          <a:p>
            <a:endParaRPr lang="uk-UA" sz="1800" u="sng" dirty="0"/>
          </a:p>
          <a:p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uk-UA" sz="18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реалізації міського </a:t>
            </a:r>
            <a:r>
              <a:rPr lang="uk-UA" sz="1800" dirty="0" err="1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проєкту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«ВМУЗЕЇ; (не)дрібниці на </a:t>
            </a:r>
            <a:r>
              <a:rPr lang="uk-UA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уроці</a:t>
            </a:r>
            <a:r>
              <a:rPr lang="uk-UA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uk-UA" sz="1800" u="sng" dirty="0">
                <a:hlinkClick r:id="rId7"/>
              </a:rPr>
              <a:t>https://www.facebook.com/profile.php?id=61550114934885</a:t>
            </a:r>
            <a:endParaRPr lang="uk-UA" sz="1800" dirty="0"/>
          </a:p>
          <a:p>
            <a:endParaRPr lang="uk-UA"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" name="Об'єкт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788000"/>
              </p:ext>
            </p:extLst>
          </p:nvPr>
        </p:nvGraphicFramePr>
        <p:xfrm>
          <a:off x="8867706" y="5044263"/>
          <a:ext cx="2833222" cy="1593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Презентація" r:id="rId8" imgW="6094535" imgH="3427323" progId="PowerPoint.Show.12">
                  <p:embed/>
                </p:oleObj>
              </mc:Choice>
              <mc:Fallback>
                <p:oleObj name="Презентація" r:id="rId8" imgW="6094535" imgH="3427323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867706" y="5044263"/>
                        <a:ext cx="2833222" cy="1593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7D1CCD-FBEA-68FC-61B4-9D183F6D65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4D9327-FFED-A838-7C5B-EAE17BC775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891" y="3743366"/>
            <a:ext cx="5062194" cy="27040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3DC43E-9115-0349-D1DB-D7DF8B5D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72" y="4001064"/>
            <a:ext cx="4864941" cy="2733774"/>
          </a:xfrm>
          <a:prstGeom prst="rect">
            <a:avLst/>
          </a:prstGeom>
        </p:spPr>
      </p:pic>
      <p:sp>
        <p:nvSpPr>
          <p:cNvPr id="347" name="Google Shape;347;p19"/>
          <p:cNvSpPr txBox="1"/>
          <p:nvPr/>
        </p:nvSpPr>
        <p:spPr>
          <a:xfrm>
            <a:off x="5133974" y="229400"/>
            <a:ext cx="676164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9" name="Google Shape;349;p19"/>
          <p:cNvSpPr txBox="1"/>
          <p:nvPr/>
        </p:nvSpPr>
        <p:spPr>
          <a:xfrm>
            <a:off x="2456415" y="3075077"/>
            <a:ext cx="9538788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Хилько О.А., </a:t>
            </a: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вчитель музичного мистецтва, - учасник міського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конкурсу “</a:t>
            </a:r>
            <a:r>
              <a:rPr lang="ru-RU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ІдеЯ</a:t>
            </a:r>
            <a:r>
              <a:rPr lang="ru-RU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Лебедєва О.Г., вчитель математики, - учасник міського конкурсу “</a:t>
            </a:r>
            <a:r>
              <a:rPr lang="uk-UA" sz="2000" dirty="0" err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NЕОсвітній</a:t>
            </a:r>
            <a:r>
              <a:rPr lang="uk-UA" sz="20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арсенал”</a:t>
            </a:r>
            <a:endParaRPr sz="2000" dirty="0">
              <a:solidFill>
                <a:schemeClr val="tx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0" name="Google Shape;350;p19"/>
          <p:cNvSpPr txBox="1"/>
          <p:nvPr/>
        </p:nvSpPr>
        <p:spPr>
          <a:xfrm>
            <a:off x="2456415" y="203927"/>
            <a:ext cx="9128121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just"/>
            <a:r>
              <a:rPr lang="uk-UA" sz="2000" dirty="0">
                <a:latin typeface="Times New Roman"/>
                <a:ea typeface="Times New Roman"/>
                <a:cs typeface="Times New Roman"/>
                <a:sym typeface="Times New Roman"/>
              </a:rPr>
              <a:t>Вчителі ліцею володіють навичками роботи з електронним документообігом. Для організації дистанційного навчання найчастіше використовують такі електронні освітні ресурси/платформи: </a:t>
            </a:r>
            <a:r>
              <a:rPr lang="en-US" sz="2000" dirty="0">
                <a:latin typeface="Times New Roman"/>
                <a:ea typeface="Times New Roman"/>
                <a:cs typeface="Times New Roman"/>
                <a:sym typeface="Times New Roman"/>
              </a:rPr>
              <a:t>Human, ZOOM. </a:t>
            </a:r>
            <a:r>
              <a:rPr lang="uk-UA" sz="2000" dirty="0">
                <a:latin typeface="Times New Roman"/>
                <a:ea typeface="Times New Roman"/>
                <a:cs typeface="Times New Roman"/>
                <a:sym typeface="Times New Roman"/>
              </a:rPr>
              <a:t>Систематично підвищують свою кваліфікацію, використовуючи різні освітні онлайн-платформи.</a:t>
            </a:r>
          </a:p>
          <a:p>
            <a:pPr algn="just"/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ліцеї на  базі сервісів та служб 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Microsoft Office365 </a:t>
            </a: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створено корпоративний інформаційний простір 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nvk33.dp.ua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2444D4-09E3-B9C8-4D29-5E03F5C96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0BB270-C587-7A2E-B95C-9174C77542B2}"/>
              </a:ext>
            </a:extLst>
          </p:cNvPr>
          <p:cNvSpPr txBox="1"/>
          <p:nvPr/>
        </p:nvSpPr>
        <p:spPr>
          <a:xfrm>
            <a:off x="2426141" y="2098972"/>
            <a:ext cx="934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Донська Н.А., вчитель мистецтва та трудового навчання, - спікер </a:t>
            </a:r>
            <a:r>
              <a:rPr lang="uk-UA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мітапу</a:t>
            </a: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«Музейний простір для сучасної освіти».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Кобець С.М., вчитель фізики, -  тренер </a:t>
            </a:r>
            <a:r>
              <a:rPr lang="uk-UA" sz="20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проєкту</a:t>
            </a: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lang="en-US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skills </a:t>
            </a: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педагогічних ідей”.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4"/>
          <p:cNvSpPr txBox="1"/>
          <p:nvPr/>
        </p:nvSpPr>
        <p:spPr>
          <a:xfrm>
            <a:off x="2356825" y="70125"/>
            <a:ext cx="9609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200" b="1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Перспективи покращення якості надання освітніх послуг та розвиток основних напрямів навчальної роботи, розвиток інноваційної діяльності у закладі освіти на 2024-2025 </a:t>
            </a:r>
            <a:r>
              <a:rPr lang="uk-UA" sz="2200" b="1" dirty="0" err="1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н.р</a:t>
            </a:r>
            <a:endParaRPr sz="2200" b="1" dirty="0">
              <a:solidFill>
                <a:srgbClr val="3C0FF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3" name="Google Shape;393;p24"/>
          <p:cNvSpPr txBox="1"/>
          <p:nvPr/>
        </p:nvSpPr>
        <p:spPr>
          <a:xfrm>
            <a:off x="2356824" y="1174950"/>
            <a:ext cx="9731653" cy="5847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Times New Roman"/>
                <a:sym typeface="Times New Roman"/>
              </a:rPr>
              <a:t>1. З метою ефективного впровадження Нової української школи та профільної освіти у закладі, визначити пріоритетними завданнями: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наявність якісного кадрового потенціалу закладу;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чисельність учнів;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відповідність матеріального-технічного забезпечення реалізації профільної освіти у    закладі;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сприятливий мікроклімат у закладі;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моніторинг кількості випускників, які складають ЗНО/НМТ з профільних предметів на високий, достатній, середній, початковий рівень;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моніторинг учнів слухачів МАН, переможців МАН, олімпіад, конкурсів,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тощо;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наявність дієвої стратегії функціонування та розвитку закладу;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активність колективу закладу у реалізації освітніх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проєктів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наявність дієвих угод співпраці з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стейкхолдерами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питань функціонування профільної освіти;</a:t>
            </a:r>
          </a:p>
          <a:p>
            <a:r>
              <a:rPr lang="uk-UA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можливість виконання вимог ст.8 ЗУ «Про повну загальну середню освіту» щодо </a:t>
            </a:r>
            <a:r>
              <a:rPr lang="uk-UA" sz="1600" b="0" i="0" dirty="0">
                <a:solidFill>
                  <a:schemeClr val="tx1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територіальної доступності;</a:t>
            </a:r>
            <a:endParaRPr lang="uk-UA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rtl="0">
              <a:spcBef>
                <a:spcPts val="0"/>
              </a:spcBef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  <a:cs typeface="Times New Roman"/>
                <a:sym typeface="Times New Roman"/>
              </a:rPr>
              <a:t>2.Вчителям Ліцею реалізувати формувальне оцінювання задля вимірювання рівня засвоєння знань і прогресу учнів у процесі пізнання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2.1.Продовжити участь у реалізації міського </a:t>
            </a:r>
            <a:r>
              <a:rPr lang="uk-UA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проєкту</a:t>
            </a: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«ВМУЗЕЇ(не)дрібниці на </a:t>
            </a:r>
            <a:r>
              <a:rPr lang="uk-UA" sz="1600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уроці</a:t>
            </a: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».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вересень-травень</a:t>
            </a:r>
            <a:endParaRPr sz="16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imes New Roman"/>
                <a:ea typeface="Times New Roman"/>
                <a:cs typeface="Times New Roman"/>
                <a:sym typeface="Times New Roman"/>
              </a:rPr>
              <a:t>2.2. Впроваджувати різні методи і прийоми діагностичного та формувального оцінювання.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imes New Roman"/>
                <a:ea typeface="Times New Roman"/>
                <a:cs typeface="Times New Roman"/>
                <a:sym typeface="Times New Roman"/>
              </a:rPr>
              <a:t>постійно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imes New Roman"/>
                <a:ea typeface="Times New Roman"/>
                <a:cs typeface="Times New Roman"/>
                <a:sym typeface="Times New Roman"/>
              </a:rPr>
              <a:t>  3. </a:t>
            </a:r>
            <a:r>
              <a:rPr lang="uk-UA" sz="1600" dirty="0" err="1">
                <a:latin typeface="Times New Roman"/>
                <a:ea typeface="Times New Roman"/>
                <a:cs typeface="Times New Roman"/>
                <a:sym typeface="Times New Roman"/>
              </a:rPr>
              <a:t>Внести</a:t>
            </a:r>
            <a:r>
              <a:rPr lang="uk-UA" sz="1600" dirty="0">
                <a:latin typeface="Times New Roman"/>
                <a:ea typeface="Times New Roman"/>
                <a:cs typeface="Times New Roman"/>
                <a:sym typeface="Times New Roman"/>
              </a:rPr>
              <a:t> до річного плану роботи на 2024-2025 навчальний рік та врахувати вище зазначені рекомендації.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Times New Roman"/>
                <a:ea typeface="Times New Roman"/>
                <a:cs typeface="Times New Roman"/>
                <a:sym typeface="Times New Roman"/>
              </a:rPr>
              <a:t>серпень 2024</a:t>
            </a:r>
          </a:p>
          <a:p>
            <a:r>
              <a:rPr lang="uk-UA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16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6DCF53-2D77-15DF-9C16-D3F4D8C07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"/>
          <p:cNvSpPr/>
          <p:nvPr/>
        </p:nvSpPr>
        <p:spPr>
          <a:xfrm>
            <a:off x="2338466" y="522931"/>
            <a:ext cx="9853534" cy="7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i="0" u="none" strike="noStrike" cap="none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Режим роботи закладу</a:t>
            </a:r>
            <a:endParaRPr/>
          </a:p>
        </p:txBody>
      </p:sp>
      <p:sp>
        <p:nvSpPr>
          <p:cNvPr id="120" name="Google Shape;120;p6"/>
          <p:cNvSpPr txBox="1"/>
          <p:nvPr/>
        </p:nvSpPr>
        <p:spPr>
          <a:xfrm>
            <a:off x="2639504" y="1778925"/>
            <a:ext cx="8843745" cy="42819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 семестр:  01.09.2023 - 22.12.2023;</a:t>
            </a:r>
            <a:endParaRPr sz="2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ІІ семестр:  08.01.2024 – 30.05.2024.</a:t>
            </a:r>
            <a:endParaRPr sz="2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Протягом  навчального року заплановано  канікули  у  такі  терміни:</a:t>
            </a:r>
            <a:endParaRPr sz="2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осінні: 30.10.2023 - 05.11.2023;</a:t>
            </a:r>
            <a:endParaRPr sz="2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зимові: 23.12.2023 - 07.01.2024; </a:t>
            </a:r>
          </a:p>
          <a:p>
            <a:pPr marL="0" lvl="0" indent="0" algn="just" rtl="0">
              <a:lnSpc>
                <a:spcPct val="12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5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весняні: 25.03.2024 - 31.03.2024.</a:t>
            </a:r>
            <a:endParaRPr sz="25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E71F8D-F244-C7A4-CD03-F1EC4A603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/>
          <p:nvPr/>
        </p:nvSpPr>
        <p:spPr>
          <a:xfrm>
            <a:off x="2338466" y="216395"/>
            <a:ext cx="9853534" cy="72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i="0" u="none" strike="noStrike" cap="none" dirty="0">
                <a:solidFill>
                  <a:srgbClr val="3C0FF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Освітнє середовище закладу</a:t>
            </a:r>
            <a:endParaRPr dirty="0"/>
          </a:p>
        </p:txBody>
      </p:sp>
      <p:sp>
        <p:nvSpPr>
          <p:cNvPr id="127" name="Google Shape;127;p7"/>
          <p:cNvSpPr txBox="1"/>
          <p:nvPr/>
        </p:nvSpPr>
        <p:spPr>
          <a:xfrm>
            <a:off x="2486038" y="832626"/>
            <a:ext cx="9409800" cy="365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Освітній </a:t>
            </a:r>
            <a:r>
              <a:rPr lang="uk-UA" sz="24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процес у 2023-2024 навчальному році в здійснюється за змішаною формою навчання (чергування очного і дистанційного навчання для 5-11 класів). Очне навчання організовано за ротаційною моделлю змішаного навчання на базі Ліцею № 100 ДМР для 4-А, 5-А, 5-Б, 6-В, 7-Б, 8-Б, 9-В, 10-А, 10-Г, 11-В класів. </a:t>
            </a:r>
            <a:r>
              <a:rPr lang="uk-UA" sz="24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Дистан</a:t>
            </a:r>
            <a:r>
              <a:rPr lang="uk-UA" sz="24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ційне навчання в ліцеї організовано на платформі  </a:t>
            </a:r>
            <a:r>
              <a:rPr lang="uk-UA" sz="2400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HUMAN, яка забезпечує повноцінний освітній процес. 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7"/>
          <p:cNvSpPr txBox="1"/>
          <p:nvPr/>
        </p:nvSpPr>
        <p:spPr>
          <a:xfrm>
            <a:off x="2531172" y="3994079"/>
            <a:ext cx="9409800" cy="2708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2400" dirty="0">
                <a:solidFill>
                  <a:srgbClr val="2A2928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Під час організації освітнього процесу з використанням технологій дистанційного навчання заклад освіти неухильно дотримується Санітарного регламенту безперервної роботи з технічними засобами навчання для закладів загальної середньої освіти, затвердженого наказом Міністерства охорони здоров’я України від 25 вересня 2020  року № 2205.</a:t>
            </a:r>
            <a:endParaRPr sz="2400" dirty="0">
              <a:solidFill>
                <a:srgbClr val="2A2928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2A78044-6A24-69C5-4AE0-2A4582C8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2abc898fb_0_7"/>
          <p:cNvSpPr txBox="1"/>
          <p:nvPr/>
        </p:nvSpPr>
        <p:spPr>
          <a:xfrm>
            <a:off x="2232888" y="522300"/>
            <a:ext cx="94464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21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Регламент роботи освітнього закладу у зв’язку з продовженням воєнного стану в Україні і запровадженням дистанційної форми навчання:</a:t>
            </a:r>
            <a:endParaRPr sz="21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1BE79E-6B51-8A21-5901-CF37267CC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02ABFD80-CD3D-B879-259B-8D51413846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599916"/>
              </p:ext>
            </p:extLst>
          </p:nvPr>
        </p:nvGraphicFramePr>
        <p:xfrm>
          <a:off x="3048000" y="2514599"/>
          <a:ext cx="8455741" cy="3915698"/>
        </p:xfrm>
        <a:graphic>
          <a:graphicData uri="http://schemas.openxmlformats.org/drawingml/2006/table">
            <a:tbl>
              <a:tblPr firstRow="1" firstCol="1" bandRow="1">
                <a:tableStyleId>{A5CF9223-7C7E-4B57-B594-FC7E0D7BCC22}</a:tableStyleId>
              </a:tblPr>
              <a:tblGrid>
                <a:gridCol w="3179752">
                  <a:extLst>
                    <a:ext uri="{9D8B030D-6E8A-4147-A177-3AD203B41FA5}">
                      <a16:colId xmlns:a16="http://schemas.microsoft.com/office/drawing/2014/main" val="154577783"/>
                    </a:ext>
                  </a:extLst>
                </a:gridCol>
                <a:gridCol w="2570983">
                  <a:extLst>
                    <a:ext uri="{9D8B030D-6E8A-4147-A177-3AD203B41FA5}">
                      <a16:colId xmlns:a16="http://schemas.microsoft.com/office/drawing/2014/main" val="1100189140"/>
                    </a:ext>
                  </a:extLst>
                </a:gridCol>
                <a:gridCol w="2705006">
                  <a:extLst>
                    <a:ext uri="{9D8B030D-6E8A-4147-A177-3AD203B41FA5}">
                      <a16:colId xmlns:a16="http://schemas.microsoft.com/office/drawing/2014/main" val="1570220158"/>
                    </a:ext>
                  </a:extLst>
                </a:gridCol>
              </a:tblGrid>
              <a:tr h="72583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№ уроку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 початку-закінчення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Тривалість перерви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1650140"/>
                  </a:ext>
                </a:extLst>
              </a:tr>
              <a:tr h="71675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урок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08.30.-09.10.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хвилин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Харчування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4-А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3062360"/>
                  </a:ext>
                </a:extLst>
              </a:tr>
              <a:tr h="62502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 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09.25.-10.05.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хвилин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1886347"/>
                  </a:ext>
                </a:extLst>
              </a:tr>
              <a:tr h="63401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10.20.-11.00.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хвилин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4332074"/>
                  </a:ext>
                </a:extLst>
              </a:tr>
              <a:tr h="555776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11.10.-11.50.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хвилин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0445934"/>
                  </a:ext>
                </a:extLst>
              </a:tr>
              <a:tr h="658297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12.00.-12.40.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483595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ED09553A-1939-081B-B69A-AFF90AD39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9187" y="1520668"/>
            <a:ext cx="617669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Розклад дзвінків 4-х класів (змішана форма навчання):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endParaRPr kumimoji="0" lang="uk-UA" altLang="uk-UA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52abc898fb_0_7"/>
          <p:cNvSpPr txBox="1"/>
          <p:nvPr/>
        </p:nvSpPr>
        <p:spPr>
          <a:xfrm>
            <a:off x="2232888" y="522300"/>
            <a:ext cx="9446400" cy="113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21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Регламент роботи освітнього закладу у зв’язку з продовженням воєнного стану в Україні і запровадженням дистанційної форми навчання:</a:t>
            </a:r>
            <a:endParaRPr sz="2100" dirty="0">
              <a:solidFill>
                <a:schemeClr val="tx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1BE79E-6B51-8A21-5901-CF37267CC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5675D15-A19C-11E6-4FDE-8336F8C6BB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418798"/>
              </p:ext>
            </p:extLst>
          </p:nvPr>
        </p:nvGraphicFramePr>
        <p:xfrm>
          <a:off x="3050353" y="1972503"/>
          <a:ext cx="8158421" cy="4578905"/>
        </p:xfrm>
        <a:graphic>
          <a:graphicData uri="http://schemas.openxmlformats.org/drawingml/2006/table">
            <a:tbl>
              <a:tblPr firstRow="1" firstCol="1" bandRow="1">
                <a:tableStyleId>{A5CF9223-7C7E-4B57-B594-FC7E0D7BCC22}</a:tableStyleId>
              </a:tblPr>
              <a:tblGrid>
                <a:gridCol w="3067945">
                  <a:extLst>
                    <a:ext uri="{9D8B030D-6E8A-4147-A177-3AD203B41FA5}">
                      <a16:colId xmlns:a16="http://schemas.microsoft.com/office/drawing/2014/main" val="1329991994"/>
                    </a:ext>
                  </a:extLst>
                </a:gridCol>
                <a:gridCol w="2480581">
                  <a:extLst>
                    <a:ext uri="{9D8B030D-6E8A-4147-A177-3AD203B41FA5}">
                      <a16:colId xmlns:a16="http://schemas.microsoft.com/office/drawing/2014/main" val="1579892524"/>
                    </a:ext>
                  </a:extLst>
                </a:gridCol>
                <a:gridCol w="2609895">
                  <a:extLst>
                    <a:ext uri="{9D8B030D-6E8A-4147-A177-3AD203B41FA5}">
                      <a16:colId xmlns:a16="http://schemas.microsoft.com/office/drawing/2014/main" val="2489783481"/>
                    </a:ext>
                  </a:extLst>
                </a:gridCol>
              </a:tblGrid>
              <a:tr h="48716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№ уроку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 початку-закінчення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Тривалість перерви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2769516773"/>
                  </a:ext>
                </a:extLst>
              </a:tr>
              <a:tr h="486899"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урок (онлайн)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08.30.-09.10.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хвилин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2359167222"/>
                  </a:ext>
                </a:extLst>
              </a:tr>
              <a:tr h="48689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 (онлайн)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09.20.-10.00.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хвилин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2808763079"/>
                  </a:ext>
                </a:extLst>
              </a:tr>
              <a:tr h="428934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 (онлайн)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10.10.-10.50.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 хвилин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3081921263"/>
                  </a:ext>
                </a:extLst>
              </a:tr>
              <a:tr h="376003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</a:t>
                      </a: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(офлайн)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12.00.-12.40.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хвилин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2631158447"/>
                  </a:ext>
                </a:extLst>
              </a:tr>
              <a:tr h="48689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урок</a:t>
                      </a: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(офлайн)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12.50.-13.30.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хвилин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Харчування 5-8 класи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1281219194"/>
                  </a:ext>
                </a:extLst>
              </a:tr>
              <a:tr h="486899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урок (офлайн)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13.45.-14.25.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хвилин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Харчування 9-11 класи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442766748"/>
                  </a:ext>
                </a:extLst>
              </a:tr>
              <a:tr h="44536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урок (офлайн)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14.40.-15.20.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хвилин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66249229"/>
                  </a:ext>
                </a:extLst>
              </a:tr>
              <a:tr h="44536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урок (офлайн)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15.30.-16.10.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хвилин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2807115098"/>
                  </a:ext>
                </a:extLst>
              </a:tr>
              <a:tr h="445362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  <a:tabLst>
                          <a:tab pos="450215" algn="l"/>
                          <a:tab pos="540385" algn="l"/>
                        </a:tabLst>
                      </a:pPr>
                      <a:r>
                        <a:rPr lang="uk-UA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Індивідуальна робота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16.20.-17.00.</a:t>
                      </a:r>
                      <a:endParaRPr lang="uk-UA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591" marR="64591" marT="0" marB="0"/>
                </a:tc>
                <a:extLst>
                  <a:ext uri="{0D108BD9-81ED-4DB2-BD59-A6C34878D82A}">
                    <a16:rowId xmlns:a16="http://schemas.microsoft.com/office/drawing/2014/main" val="1516378661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E820561B-FBE2-75B6-FA01-FA5AA2F37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1" y="1551374"/>
            <a:ext cx="63049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0850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  <a:tab pos="539750" algn="l"/>
              </a:tabLst>
            </a:pPr>
            <a:r>
              <a:rPr kumimoji="0" lang="uk-UA" altLang="uk-UA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Розклад дзвінків 5-11 класів (змішана форма навчання):</a:t>
            </a:r>
            <a:endParaRPr kumimoji="0" lang="uk-UA" alt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3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2abc898fb_0_13"/>
          <p:cNvSpPr txBox="1"/>
          <p:nvPr/>
        </p:nvSpPr>
        <p:spPr>
          <a:xfrm>
            <a:off x="2493800" y="318950"/>
            <a:ext cx="9250200" cy="3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05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Освітні дані зосереджені в єдиному середовищі. За допомогою е-щоденника та е-журналу є можливість організувати прозоре оцінювання учнів і педагогів.</a:t>
            </a:r>
            <a:endParaRPr sz="205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205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Усі вчителі мають доступ до конструктора уроків, що дає змогу створювати творчі та креативні заняття</a:t>
            </a:r>
            <a:r>
              <a:rPr lang="uk-UA" sz="21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uk-UA" sz="21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проводити онлайн-</a:t>
            </a:r>
            <a:r>
              <a:rPr lang="uk-UA" sz="2100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уроки</a:t>
            </a:r>
            <a:r>
              <a:rPr lang="uk-UA" sz="21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в ZOOM, не виходячи з платформи, давати домашнє завдання з автоматичним оцінюванням, проводити тестування, досліджувати повноту знань учнів. Вчителі мають інструменти </a:t>
            </a:r>
            <a:r>
              <a:rPr lang="uk-UA" sz="2100" dirty="0" err="1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зворотнього</a:t>
            </a:r>
            <a:r>
              <a:rPr lang="uk-UA" sz="21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зв’язку та розкриття особистісних показників учнів.</a:t>
            </a:r>
            <a:endParaRPr sz="2100" dirty="0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g252abc898fb_0_13"/>
          <p:cNvSpPr txBox="1"/>
          <p:nvPr/>
        </p:nvSpPr>
        <p:spPr>
          <a:xfrm>
            <a:off x="2493800" y="3733475"/>
            <a:ext cx="9351900" cy="231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21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Класні керівники в просторах класу організовують та проводять години спілкування, психологічної підтримки учнів, виховні заходи.</a:t>
            </a:r>
            <a:br>
              <a:rPr lang="uk-UA" sz="21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uk-UA" sz="21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Перебіг виховних заходів висвітлюється на сторінці закладу: 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https://www.facebook.com/profile.php?id=61551334736698</a:t>
            </a:r>
            <a:r>
              <a:rPr lang="uk-UA" sz="20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https://www.tiktok.com/@licey_33_dmr?_t=8lytnJiDQWc&amp;_r=1</a:t>
            </a:r>
            <a:endParaRPr sz="2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9DDC2FE-AD16-2A88-E48B-2B739B7C9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52abc898fb_0_35"/>
          <p:cNvSpPr txBox="1"/>
          <p:nvPr/>
        </p:nvSpPr>
        <p:spPr>
          <a:xfrm>
            <a:off x="2501800" y="386775"/>
            <a:ext cx="93519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1950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   </a:t>
            </a:r>
            <a:r>
              <a:rPr lang="uk-UA" sz="2000" dirty="0">
                <a:solidFill>
                  <a:schemeClr val="dk1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Georgia"/>
                <a:cs typeface="Times New Roman" panose="02020603050405020304" pitchFamily="18" charset="0"/>
                <a:sym typeface="Georgia"/>
              </a:rPr>
              <a:t>Батьки мають доступ </a:t>
            </a:r>
            <a:r>
              <a:rPr lang="uk-UA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до оцінок дитини, коментарів викладачів та мають можливість переглядати </a:t>
            </a:r>
            <a:r>
              <a:rPr lang="uk-UA" sz="2000" dirty="0" err="1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візуалізовану</a:t>
            </a:r>
            <a:r>
              <a:rPr lang="uk-UA" sz="2000" dirty="0">
                <a:solidFill>
                  <a:schemeClr val="dk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аналітику щодо динаміки успішності учня</a:t>
            </a: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0" name="Google Shape;150;g252abc898fb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60978" y="1941921"/>
            <a:ext cx="5331022" cy="3910325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dashDot"/>
            <a:round/>
            <a:headEnd type="none" w="sm" len="sm"/>
            <a:tailEnd type="none" w="sm" len="sm"/>
          </a:ln>
        </p:spPr>
      </p:pic>
      <p:sp>
        <p:nvSpPr>
          <p:cNvPr id="151" name="Google Shape;151;g252abc898fb_0_35"/>
          <p:cNvSpPr txBox="1"/>
          <p:nvPr/>
        </p:nvSpPr>
        <p:spPr>
          <a:xfrm>
            <a:off x="2234171" y="1764271"/>
            <a:ext cx="4529453" cy="311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uk-UA" sz="20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платформі </a:t>
            </a:r>
            <a:r>
              <a:rPr lang="uk-UA" sz="2000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HUMAN організовано сімейне навчання та </a:t>
            </a:r>
            <a:r>
              <a:rPr lang="uk-UA" sz="2000" dirty="0" err="1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екстернатне</a:t>
            </a:r>
            <a:r>
              <a:rPr lang="uk-UA" sz="2000" dirty="0">
                <a:solidFill>
                  <a:schemeClr val="dk1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.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uk-UA" sz="2000" dirty="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Завдяки електронному документообігу адміністрація ліцею здійснює </a:t>
            </a:r>
            <a:r>
              <a:rPr lang="uk-UA" sz="20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дієвий контроль за виконанням індивідуальних планів роботи вчителів.</a:t>
            </a:r>
            <a:endParaRPr sz="2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79DBA3-A83F-49F3-1C3C-3125A938F8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0" y="0"/>
            <a:ext cx="2234171" cy="68670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2457</Words>
  <Application>Microsoft Office PowerPoint</Application>
  <PresentationFormat>Широкоэкранный</PresentationFormat>
  <Paragraphs>298</Paragraphs>
  <Slides>33</Slides>
  <Notes>33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Times</vt:lpstr>
      <vt:lpstr>Times New Roman</vt:lpstr>
      <vt:lpstr>Georgia</vt:lpstr>
      <vt:lpstr>Pacifico</vt:lpstr>
      <vt:lpstr>Noto Sans Symbols</vt:lpstr>
      <vt:lpstr>Arial</vt:lpstr>
      <vt:lpstr>Calibri</vt:lpstr>
      <vt:lpstr>Тема Office</vt:lpstr>
      <vt:lpstr>Презентація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Ігнашева Ольга Олексіївна</cp:lastModifiedBy>
  <cp:revision>55</cp:revision>
  <cp:lastPrinted>2023-09-15T05:36:38Z</cp:lastPrinted>
  <dcterms:created xsi:type="dcterms:W3CDTF">2022-05-30T11:13:37Z</dcterms:created>
  <dcterms:modified xsi:type="dcterms:W3CDTF">2024-05-10T09:59:48Z</dcterms:modified>
</cp:coreProperties>
</file>